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84" r:id="rId6"/>
    <p:sldId id="285" r:id="rId7"/>
    <p:sldId id="286" r:id="rId8"/>
    <p:sldId id="258" r:id="rId9"/>
    <p:sldId id="257" r:id="rId10"/>
    <p:sldId id="289" r:id="rId11"/>
    <p:sldId id="294" r:id="rId12"/>
    <p:sldId id="304" r:id="rId13"/>
    <p:sldId id="305" r:id="rId14"/>
    <p:sldId id="306" r:id="rId15"/>
    <p:sldId id="303" r:id="rId16"/>
    <p:sldId id="301" r:id="rId17"/>
    <p:sldId id="307" r:id="rId18"/>
    <p:sldId id="297" r:id="rId19"/>
    <p:sldId id="308" r:id="rId20"/>
    <p:sldId id="309" r:id="rId21"/>
    <p:sldId id="298" r:id="rId22"/>
    <p:sldId id="290" r:id="rId23"/>
    <p:sldId id="293" r:id="rId24"/>
    <p:sldId id="292" r:id="rId25"/>
    <p:sldId id="310" r:id="rId26"/>
    <p:sldId id="311" r:id="rId27"/>
    <p:sldId id="312" r:id="rId28"/>
    <p:sldId id="313" r:id="rId29"/>
    <p:sldId id="265" r:id="rId30"/>
    <p:sldId id="262" r:id="rId31"/>
    <p:sldId id="291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2" autoAdjust="0"/>
    <p:restoredTop sz="95126"/>
  </p:normalViewPr>
  <p:slideViewPr>
    <p:cSldViewPr snapToGrid="0" showGuides="1">
      <p:cViewPr>
        <p:scale>
          <a:sx n="66" d="100"/>
          <a:sy n="66" d="100"/>
        </p:scale>
        <p:origin x="1144" y="696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8/29/19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8/29/19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matem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atico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 permite clasificar, deducir o predecir el tipo de objeto al cual pertenece dado un conjunto de datos de entrenamiento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Entrenamiento: alimentar red neuronal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intentando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minimizar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funcion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perdida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 smtClean="0"/>
              <a:t>Capacitacion</a:t>
            </a:r>
            <a:r>
              <a:rPr lang="es-ES" sz="1200" dirty="0" smtClean="0"/>
              <a:t> previa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0843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recolectan</a:t>
            </a:r>
            <a:r>
              <a:rPr lang="en-US" dirty="0" smtClean="0"/>
              <a:t> </a:t>
            </a:r>
            <a:r>
              <a:rPr lang="en-US" dirty="0" err="1" smtClean="0"/>
              <a:t>imagenes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identifican</a:t>
            </a:r>
            <a:r>
              <a:rPr lang="en-US" baseline="0" dirty="0" smtClean="0"/>
              <a:t> los </a:t>
            </a:r>
            <a:r>
              <a:rPr lang="en-US" baseline="0" dirty="0" err="1" smtClean="0"/>
              <a:t>puntos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relevantes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Resultado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6504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DNN - </a:t>
            </a:r>
            <a:r>
              <a:rPr lang="en-US" dirty="0" err="1" smtClean="0"/>
              <a:t>Redes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neuronales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caracterizan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contar</a:t>
            </a:r>
            <a:r>
              <a:rPr lang="en-US" baseline="0" dirty="0" smtClean="0"/>
              <a:t> con m</a:t>
            </a:r>
            <a:r>
              <a:rPr lang="es-ES" baseline="0" dirty="0" err="1" smtClean="0"/>
              <a:t>ultiples</a:t>
            </a:r>
            <a:r>
              <a:rPr lang="es-ES" baseline="0" dirty="0" smtClean="0"/>
              <a:t> niveles de </a:t>
            </a:r>
            <a:r>
              <a:rPr lang="es-ES" baseline="0" dirty="0" err="1" smtClean="0"/>
              <a:t>caracteristicas</a:t>
            </a:r>
            <a:r>
              <a:rPr lang="es-ES" baseline="0" dirty="0" smtClean="0"/>
              <a:t> 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abstraen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partes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problema</a:t>
            </a:r>
            <a:r>
              <a:rPr lang="en-US" baseline="0" dirty="0" smtClean="0"/>
              <a:t> para el </a:t>
            </a:r>
            <a:r>
              <a:rPr lang="en-US" baseline="0" dirty="0" err="1" smtClean="0"/>
              <a:t>siguiente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jerarquia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conceptos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Procesa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fotograma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16 </a:t>
            </a:r>
            <a:r>
              <a:rPr lang="en-US" baseline="0" dirty="0" err="1" smtClean="0"/>
              <a:t>segundos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2519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 podia </a:t>
            </a:r>
            <a:r>
              <a:rPr lang="en-US" baseline="0" dirty="0" err="1" smtClean="0"/>
              <a:t>eliminar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niveles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abstraccion</a:t>
            </a:r>
            <a:r>
              <a:rPr lang="en-US" baseline="0" dirty="0" smtClean="0"/>
              <a:t> sin </a:t>
            </a:r>
            <a:r>
              <a:rPr lang="en-US" baseline="0" dirty="0" err="1" smtClean="0"/>
              <a:t>perder</a:t>
            </a:r>
            <a:r>
              <a:rPr lang="en-US" baseline="0" dirty="0" smtClean="0"/>
              <a:t> precision lo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lo </a:t>
            </a:r>
            <a:r>
              <a:rPr lang="en-US" baseline="0" dirty="0" err="1" smtClean="0"/>
              <a:t>hacia</a:t>
            </a:r>
            <a:r>
              <a:rPr lang="en-US" baseline="0" dirty="0" smtClean="0"/>
              <a:t> mas </a:t>
            </a:r>
            <a:r>
              <a:rPr lang="en-US" baseline="0" dirty="0" err="1" smtClean="0"/>
              <a:t>rapido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Procesa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fotograma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segundos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411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Angulos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forman</a:t>
            </a:r>
            <a:r>
              <a:rPr lang="en-US" dirty="0" smtClean="0"/>
              <a:t> entre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lineas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representan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extremidades</a:t>
            </a:r>
            <a:r>
              <a:rPr lang="en-US" dirty="0" smtClean="0"/>
              <a:t> y el </a:t>
            </a:r>
            <a:r>
              <a:rPr lang="en-US" dirty="0" err="1" smtClean="0"/>
              <a:t>tronco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5411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 natural del </a:t>
            </a:r>
            <a:r>
              <a:rPr lang="en-US" dirty="0" err="1" smtClean="0"/>
              <a:t>cuerpo</a:t>
            </a:r>
            <a:endParaRPr lang="en-US" dirty="0" smtClean="0"/>
          </a:p>
          <a:p>
            <a:r>
              <a:rPr lang="en-US" dirty="0" err="1" smtClean="0"/>
              <a:t>Facilidad</a:t>
            </a:r>
            <a:r>
              <a:rPr lang="en-US" dirty="0" smtClean="0"/>
              <a:t> de </a:t>
            </a:r>
            <a:r>
              <a:rPr lang="en-US" dirty="0" err="1" smtClean="0"/>
              <a:t>representacion</a:t>
            </a:r>
            <a:r>
              <a:rPr lang="en-US" dirty="0" smtClean="0"/>
              <a:t> de </a:t>
            </a:r>
            <a:r>
              <a:rPr lang="en-US" dirty="0" err="1" smtClean="0"/>
              <a:t>lineas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ocurrir</a:t>
            </a:r>
            <a:r>
              <a:rPr lang="en-US" dirty="0" smtClean="0"/>
              <a:t> el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extremidades</a:t>
            </a:r>
            <a:r>
              <a:rPr lang="en-US" dirty="0" smtClean="0"/>
              <a:t> </a:t>
            </a:r>
            <a:r>
              <a:rPr lang="en-US" dirty="0" err="1" smtClean="0"/>
              <a:t>inexistentes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Representacion</a:t>
            </a:r>
            <a:r>
              <a:rPr lang="en-US" dirty="0" smtClean="0"/>
              <a:t> de </a:t>
            </a:r>
            <a:r>
              <a:rPr lang="en-US" dirty="0" err="1" smtClean="0"/>
              <a:t>angulos</a:t>
            </a:r>
            <a:r>
              <a:rPr lang="en-US" baseline="0" dirty="0" smtClean="0"/>
              <a:t> en forma de </a:t>
            </a:r>
            <a:r>
              <a:rPr lang="en-US" baseline="0" dirty="0" err="1" smtClean="0"/>
              <a:t>arreglos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34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la </a:t>
            </a:r>
            <a:r>
              <a:rPr lang="en-US" dirty="0" err="1" smtClean="0"/>
              <a:t>generacion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de </a:t>
            </a:r>
            <a:r>
              <a:rPr lang="en-US" dirty="0" err="1" smtClean="0"/>
              <a:t>entrenamiento</a:t>
            </a:r>
            <a:r>
              <a:rPr lang="en-US" dirty="0" smtClean="0"/>
              <a:t> se </a:t>
            </a:r>
            <a:r>
              <a:rPr lang="en-US" dirty="0" err="1" smtClean="0"/>
              <a:t>procedio</a:t>
            </a:r>
            <a:r>
              <a:rPr lang="en-US" dirty="0" smtClean="0"/>
              <a:t> a 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captura</a:t>
            </a:r>
            <a:r>
              <a:rPr lang="en-US" baseline="0" dirty="0" smtClean="0"/>
              <a:t> en video </a:t>
            </a:r>
            <a:r>
              <a:rPr lang="en-US" baseline="0" dirty="0" err="1" smtClean="0"/>
              <a:t>mediante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exposicion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c</a:t>
            </a:r>
            <a:r>
              <a:rPr lang="es-ES" baseline="0" dirty="0" smtClean="0"/>
              <a:t>amara, y se replico con leves variaciones aleatorias de </a:t>
            </a:r>
            <a:r>
              <a:rPr lang="es-ES" baseline="0" dirty="0" err="1" smtClean="0"/>
              <a:t>angulos</a:t>
            </a:r>
            <a:r>
              <a:rPr lang="es-E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hicieron</a:t>
            </a:r>
            <a:r>
              <a:rPr lang="en-US" dirty="0" smtClean="0"/>
              <a:t> </a:t>
            </a:r>
            <a:r>
              <a:rPr lang="en-US" dirty="0" err="1" smtClean="0"/>
              <a:t>pruebas</a:t>
            </a:r>
            <a:r>
              <a:rPr lang="en-US" dirty="0" smtClean="0"/>
              <a:t> para la </a:t>
            </a:r>
            <a:r>
              <a:rPr lang="en-US" dirty="0" err="1" smtClean="0"/>
              <a:t>estructura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neuronales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9016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Clasificador</a:t>
            </a:r>
            <a:r>
              <a:rPr lang="en-US" dirty="0" smtClean="0"/>
              <a:t> en </a:t>
            </a:r>
            <a:r>
              <a:rPr lang="en-US" dirty="0" err="1" smtClean="0"/>
              <a:t>cascada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clasificadores</a:t>
            </a:r>
            <a:r>
              <a:rPr lang="en-US" dirty="0" smtClean="0"/>
              <a:t> </a:t>
            </a:r>
            <a:r>
              <a:rPr lang="en-US" dirty="0" err="1" smtClean="0"/>
              <a:t>lineales</a:t>
            </a:r>
            <a:r>
              <a:rPr lang="en-US" dirty="0" smtClean="0"/>
              <a:t> simples </a:t>
            </a:r>
            <a:r>
              <a:rPr lang="en-US" dirty="0" err="1" smtClean="0"/>
              <a:t>que</a:t>
            </a:r>
            <a:r>
              <a:rPr lang="en-US" dirty="0" smtClean="0"/>
              <a:t> en </a:t>
            </a:r>
            <a:r>
              <a:rPr lang="en-US" dirty="0" err="1" smtClean="0"/>
              <a:t>conjunto</a:t>
            </a:r>
            <a:r>
              <a:rPr lang="en-US" dirty="0" smtClean="0"/>
              <a:t> </a:t>
            </a:r>
            <a:r>
              <a:rPr lang="en-US" dirty="0" err="1" smtClean="0"/>
              <a:t>funcionan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un gran </a:t>
            </a:r>
            <a:r>
              <a:rPr lang="en-US" dirty="0" err="1" smtClean="0"/>
              <a:t>clasificador</a:t>
            </a:r>
            <a:r>
              <a:rPr lang="en-US" dirty="0" smtClean="0"/>
              <a:t>,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clasificador</a:t>
            </a:r>
            <a:r>
              <a:rPr lang="en-US" dirty="0" smtClean="0"/>
              <a:t> simple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cierta</a:t>
            </a:r>
            <a:r>
              <a:rPr lang="en-US" dirty="0" smtClean="0"/>
              <a:t> </a:t>
            </a:r>
            <a:r>
              <a:rPr lang="en-US" dirty="0" err="1" smtClean="0"/>
              <a:t>caracteristica</a:t>
            </a:r>
            <a:r>
              <a:rPr lang="en-US" dirty="0" smtClean="0"/>
              <a:t> del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objeto</a:t>
            </a:r>
            <a:r>
              <a:rPr lang="en-US" baseline="0" dirty="0" smtClean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492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t</a:t>
            </a:r>
            <a:r>
              <a:rPr lang="en-US" baseline="0" dirty="0" err="1" smtClean="0"/>
              <a:t>rav</a:t>
            </a:r>
            <a:r>
              <a:rPr lang="es-ES" baseline="0" dirty="0" smtClean="0"/>
              <a:t>es d</a:t>
            </a:r>
            <a:r>
              <a:rPr lang="en-US" baseline="0" dirty="0" smtClean="0"/>
              <a:t>e </a:t>
            </a:r>
            <a:r>
              <a:rPr lang="en-US" baseline="0" dirty="0" err="1" smtClean="0"/>
              <a:t>diferentes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pruebas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realizadas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obtuvieron</a:t>
            </a:r>
            <a:r>
              <a:rPr lang="en-US" baseline="0" dirty="0" smtClean="0"/>
              <a:t> los </a:t>
            </a:r>
            <a:r>
              <a:rPr lang="en-US" baseline="0" dirty="0" err="1" smtClean="0"/>
              <a:t>siguiente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valores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asi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obtuvieron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mediciones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falsos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positivos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verdaderos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positivos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dando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porcentaje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aciertos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sumando</a:t>
            </a:r>
            <a:r>
              <a:rPr lang="en-US" baseline="0" dirty="0" smtClean="0"/>
              <a:t> ambos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de un 92.6 %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894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Partes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r>
              <a:rPr lang="en-US" dirty="0" smtClean="0"/>
              <a:t> de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5656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aplicacion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discrimina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niños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adultos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871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decidi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realizar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trabajo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observaci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ón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delitos donde la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reaccion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policial se da luego de un tiempo considerable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despues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ocurrido el delito.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Este trabajo intenta aportar una ayuda para la </a:t>
            </a:r>
            <a:r>
              <a:rPr lang="es-E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deteccion</a:t>
            </a:r>
            <a:r>
              <a:rPr lang="es-E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agresiones y la alerta temprana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0891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traves</a:t>
            </a:r>
            <a:r>
              <a:rPr lang="en-US" dirty="0" smtClean="0"/>
              <a:t> del </a:t>
            </a: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trabajo</a:t>
            </a:r>
            <a:r>
              <a:rPr lang="en-US" dirty="0" smtClean="0"/>
              <a:t> se </a:t>
            </a:r>
            <a:r>
              <a:rPr lang="en-US" dirty="0" err="1" smtClean="0"/>
              <a:t>logro</a:t>
            </a:r>
            <a:r>
              <a:rPr lang="en-US" dirty="0" smtClean="0"/>
              <a:t> (conclusion)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206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Enfocado</a:t>
            </a:r>
            <a:r>
              <a:rPr lang="en-US" dirty="0" smtClean="0"/>
              <a:t> a la </a:t>
            </a:r>
            <a:r>
              <a:rPr lang="en-US" dirty="0" err="1" smtClean="0"/>
              <a:t>salud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el </a:t>
            </a:r>
            <a:r>
              <a:rPr lang="en-US" dirty="0" err="1" smtClean="0"/>
              <a:t>monitoreo</a:t>
            </a:r>
            <a:r>
              <a:rPr lang="en-US" dirty="0" smtClean="0"/>
              <a:t> de </a:t>
            </a:r>
            <a:r>
              <a:rPr lang="en-US" dirty="0" err="1" smtClean="0"/>
              <a:t>pacientes</a:t>
            </a:r>
            <a:r>
              <a:rPr lang="en-US" dirty="0" smtClean="0"/>
              <a:t> con </a:t>
            </a:r>
            <a:r>
              <a:rPr lang="en-US" dirty="0" err="1" smtClean="0"/>
              <a:t>epilepsia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 err="1" smtClean="0"/>
              <a:t>accidentes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r>
              <a:rPr lang="en-US" dirty="0" smtClean="0"/>
              <a:t> con </a:t>
            </a:r>
            <a:r>
              <a:rPr lang="en-US" dirty="0" err="1" smtClean="0"/>
              <a:t>adultos</a:t>
            </a:r>
            <a:r>
              <a:rPr lang="en-US" dirty="0" smtClean="0"/>
              <a:t> de la </a:t>
            </a:r>
            <a:r>
              <a:rPr lang="en-US" dirty="0" err="1" smtClean="0"/>
              <a:t>tercera</a:t>
            </a:r>
            <a:r>
              <a:rPr lang="en-US" dirty="0" smtClean="0"/>
              <a:t> </a:t>
            </a:r>
            <a:r>
              <a:rPr lang="en-US" dirty="0" err="1" smtClean="0"/>
              <a:t>edad</a:t>
            </a:r>
            <a:r>
              <a:rPr lang="en-US" dirty="0" smtClean="0"/>
              <a:t>, </a:t>
            </a:r>
            <a:r>
              <a:rPr lang="en-US" dirty="0" err="1" smtClean="0"/>
              <a:t>como</a:t>
            </a:r>
            <a:r>
              <a:rPr lang="en-US" dirty="0" smtClean="0"/>
              <a:t> ca</a:t>
            </a:r>
            <a:r>
              <a:rPr lang="es-ES" dirty="0" smtClean="0"/>
              <a:t>idas</a:t>
            </a:r>
            <a:r>
              <a:rPr lang="es-ES" baseline="0" dirty="0" smtClean="0"/>
              <a:t> y otros.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4419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Asi</a:t>
            </a:r>
            <a:r>
              <a:rPr lang="en-US" dirty="0" smtClean="0"/>
              <a:t> el </a:t>
            </a:r>
            <a:r>
              <a:rPr lang="en-US" dirty="0" err="1" smtClean="0"/>
              <a:t>objetivo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trabajo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9121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lograr</a:t>
            </a:r>
            <a:r>
              <a:rPr lang="en-US" dirty="0" smtClean="0"/>
              <a:t> el </a:t>
            </a:r>
            <a:r>
              <a:rPr lang="en-US" dirty="0" err="1" smtClean="0"/>
              <a:t>objetivo</a:t>
            </a:r>
            <a:r>
              <a:rPr lang="en-US" dirty="0" smtClean="0"/>
              <a:t> general</a:t>
            </a:r>
            <a:r>
              <a:rPr lang="en-US" baseline="0" dirty="0" smtClean="0"/>
              <a:t> son </a:t>
            </a:r>
            <a:r>
              <a:rPr lang="en-US" baseline="0" dirty="0" err="1" smtClean="0"/>
              <a:t>necesarios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ciertos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objetivos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especificos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366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busqueda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antecedentes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importantes</a:t>
            </a:r>
            <a:r>
              <a:rPr lang="en-US" baseline="0" dirty="0" smtClean="0"/>
              <a:t> con la </a:t>
            </a:r>
            <a:r>
              <a:rPr lang="en-US" baseline="0" dirty="0" err="1" smtClean="0"/>
              <a:t>informacion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brindan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trabajos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Metodologias</a:t>
            </a:r>
            <a:endParaRPr lang="en-US" baseline="0" dirty="0" smtClean="0"/>
          </a:p>
          <a:p>
            <a:r>
              <a:rPr lang="en-US" baseline="0" dirty="0" err="1" smtClean="0"/>
              <a:t>Enfoques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081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entramos</a:t>
            </a:r>
            <a:r>
              <a:rPr lang="en-US" baseline="0" dirty="0" smtClean="0"/>
              <a:t> a</a:t>
            </a:r>
            <a:r>
              <a:rPr lang="en-US" dirty="0" smtClean="0"/>
              <a:t>l </a:t>
            </a:r>
            <a:r>
              <a:rPr lang="en-US" dirty="0" err="1" smtClean="0"/>
              <a:t>marco</a:t>
            </a:r>
            <a:r>
              <a:rPr lang="en-US" dirty="0" smtClean="0"/>
              <a:t> </a:t>
            </a:r>
            <a:r>
              <a:rPr lang="en-US" dirty="0" err="1" smtClean="0"/>
              <a:t>metodologico</a:t>
            </a:r>
            <a:r>
              <a:rPr lang="en-US" dirty="0" smtClean="0"/>
              <a:t> de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trabajo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detallar</a:t>
            </a:r>
            <a:r>
              <a:rPr lang="es-ES" dirty="0" smtClean="0"/>
              <a:t>a</a:t>
            </a:r>
            <a:r>
              <a:rPr lang="es-ES" baseline="0" dirty="0" smtClean="0"/>
              <a:t> a partir de los siguientes puntos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61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probaron</a:t>
            </a:r>
            <a:r>
              <a:rPr lang="en-US" dirty="0" smtClean="0"/>
              <a:t> </a:t>
            </a:r>
            <a:r>
              <a:rPr lang="en-US" dirty="0" err="1" smtClean="0"/>
              <a:t>diferente</a:t>
            </a:r>
            <a:r>
              <a:rPr lang="en-US" baseline="0" dirty="0" err="1" smtClean="0"/>
              <a:t>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estrategias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extraccion</a:t>
            </a:r>
            <a:r>
              <a:rPr lang="en-US" baseline="0" dirty="0" smtClean="0"/>
              <a:t> de poses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5804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la forma del </a:t>
            </a:r>
            <a:r>
              <a:rPr lang="en-US" baseline="0" dirty="0" err="1" smtClean="0"/>
              <a:t>cuerpo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logra</a:t>
            </a:r>
            <a:r>
              <a:rPr lang="en-US" baseline="0" dirty="0" smtClean="0"/>
              <a:t> con la </a:t>
            </a:r>
            <a:r>
              <a:rPr lang="en-US" baseline="0" dirty="0" err="1" smtClean="0"/>
              <a:t>disposici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n-US" baseline="0" dirty="0" smtClean="0"/>
              <a:t>de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extremidades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7592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HOG</a:t>
            </a:r>
            <a:r>
              <a:rPr lang="en-US" baseline="0" dirty="0" smtClean="0"/>
              <a:t> - Descriptor de </a:t>
            </a:r>
            <a:r>
              <a:rPr lang="en-US" baseline="0" dirty="0" err="1" smtClean="0"/>
              <a:t>objetos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obtener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representacion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vectorial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imagen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extraccion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caracteristicas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significativas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ventanas</a:t>
            </a:r>
            <a:r>
              <a:rPr lang="en-US" baseline="0" dirty="0" smtClean="0"/>
              <a:t>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Gradiente</a:t>
            </a:r>
            <a:r>
              <a:rPr lang="en-US" baseline="0" dirty="0" smtClean="0"/>
              <a:t> - vector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representa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cambio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luminosidad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mediante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direcc</a:t>
            </a:r>
            <a:r>
              <a:rPr lang="es-ES" baseline="0" dirty="0" smtClean="0"/>
              <a:t>ion e intensidad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SVM - </a:t>
            </a:r>
            <a:r>
              <a:rPr lang="en-US" dirty="0" err="1" smtClean="0"/>
              <a:t>Busca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predecir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clase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nueva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muestra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mediante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hiperplano</a:t>
            </a:r>
            <a:r>
              <a:rPr lang="en-US" baseline="0" dirty="0" smtClean="0"/>
              <a:t> ideal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299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xmlns="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xmlns="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xmlns="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xmlns="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xmlns="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xmlns="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xmlns="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xmlns="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xmlns="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xmlns="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xmlns="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xmlns="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xmlns="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xmlns="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xmlns="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xmlns="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xmlns="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xmlns="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xmlns="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xmlns="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xmlns="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xmlns="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 noProof="0" smtClean="0"/>
              <a:t>Haga clic en el icono para agregar una tabla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xmlns="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xmlns="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xmlns="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xmlns="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xmlns="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xmlns="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xmlns="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xmlns="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Haga clic en el icono para agregar un gráfico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xmlns="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xmlns="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xmlns="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xmlns="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xmlns="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xmlns="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xmlns="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xmlns="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xmlns="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xmlns="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xmlns="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xmlns="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xmlns="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xmlns="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xmlns="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xmlns="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xmlns="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xmlns="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xmlns="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xmlns="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xmlns="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xmlns="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xmlns="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xmlns="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image" Target="../media/image2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image" Target="../media/image2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image" Target="../media/image2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image" Target="../media/image2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9" Type="http://schemas.openxmlformats.org/officeDocument/2006/relationships/image" Target="../media/image17.sv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9673"/>
            <a:ext cx="9144000" cy="2102780"/>
          </a:xfrm>
        </p:spPr>
        <p:txBody>
          <a:bodyPr anchor="ctr">
            <a:normAutofit/>
          </a:bodyPr>
          <a:lstStyle/>
          <a:p>
            <a:r>
              <a:rPr lang="es-ES_tradnl" sz="3200" dirty="0"/>
              <a:t>Entrenamiento de redes neuronales para la </a:t>
            </a:r>
            <a:r>
              <a:rPr lang="es-ES_tradnl" sz="3200" dirty="0" smtClean="0"/>
              <a:t>detección </a:t>
            </a:r>
            <a:r>
              <a:rPr lang="es-ES_tradnl" sz="3200" dirty="0"/>
              <a:t>en tiempo real de amenazas y agresiones humanas en </a:t>
            </a:r>
            <a:r>
              <a:rPr lang="es-ES_tradnl" sz="3200" dirty="0" smtClean="0"/>
              <a:t>imágenes secuenciales</a:t>
            </a:r>
            <a:endParaRPr lang="ru-RU" sz="3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28941"/>
            <a:ext cx="9144000" cy="459798"/>
          </a:xfrm>
        </p:spPr>
        <p:txBody>
          <a:bodyPr/>
          <a:lstStyle/>
          <a:p>
            <a:r>
              <a:rPr lang="en-US" dirty="0" smtClean="0"/>
              <a:t>Gustavo Enrique Escobar Krug</a:t>
            </a:r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50184F8-7D3E-4F39-85DA-53F65AF618F6}"/>
              </a:ext>
            </a:extLst>
          </p:cNvPr>
          <p:cNvSpPr txBox="1">
            <a:spLocks/>
          </p:cNvSpPr>
          <p:nvPr/>
        </p:nvSpPr>
        <p:spPr>
          <a:xfrm>
            <a:off x="3417245" y="1156182"/>
            <a:ext cx="5240777" cy="8263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dirty="0"/>
              <a:t>Facultad de Ciencias y </a:t>
            </a:r>
            <a:r>
              <a:rPr lang="es-ES_tradnl" sz="2400" dirty="0" smtClean="0"/>
              <a:t>Tecnología </a:t>
            </a:r>
          </a:p>
          <a:p>
            <a:r>
              <a:rPr lang="es-ES_tradnl" sz="2400" dirty="0" smtClean="0"/>
              <a:t>Ingeniería Informática </a:t>
            </a:r>
          </a:p>
          <a:p>
            <a:r>
              <a:rPr lang="es-ES_tradnl" sz="2400" dirty="0"/>
              <a:t>Tesis de grado </a:t>
            </a:r>
          </a:p>
          <a:p>
            <a:endParaRPr lang="es-ES_tradnl" sz="2400" dirty="0"/>
          </a:p>
          <a:p>
            <a:endParaRPr lang="en-US" sz="2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C7BC30F8-1890-4494-869A-DCD11E9F5FF4}"/>
              </a:ext>
            </a:extLst>
          </p:cNvPr>
          <p:cNvSpPr txBox="1">
            <a:spLocks/>
          </p:cNvSpPr>
          <p:nvPr/>
        </p:nvSpPr>
        <p:spPr>
          <a:xfrm>
            <a:off x="2501900" y="146280"/>
            <a:ext cx="7188200" cy="8939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3200" dirty="0">
                <a:solidFill>
                  <a:schemeClr val="bg2"/>
                </a:solidFill>
              </a:rPr>
              <a:t>Universidad </a:t>
            </a:r>
            <a:r>
              <a:rPr lang="es-ES_tradnl" sz="3200" dirty="0" smtClean="0">
                <a:solidFill>
                  <a:schemeClr val="bg2"/>
                </a:solidFill>
              </a:rPr>
              <a:t>Católica </a:t>
            </a:r>
            <a:r>
              <a:rPr lang="es-ES_tradnl" sz="3200" dirty="0">
                <a:solidFill>
                  <a:schemeClr val="bg2"/>
                </a:solidFill>
              </a:rPr>
              <a:t>“Nuestra </a:t>
            </a:r>
            <a:r>
              <a:rPr lang="es-ES_tradnl" sz="3200" dirty="0" smtClean="0">
                <a:solidFill>
                  <a:schemeClr val="bg2"/>
                </a:solidFill>
              </a:rPr>
              <a:t>Señora </a:t>
            </a:r>
            <a:r>
              <a:rPr lang="es-ES_tradnl" sz="3200" dirty="0">
                <a:solidFill>
                  <a:schemeClr val="bg2"/>
                </a:solidFill>
              </a:rPr>
              <a:t>de la </a:t>
            </a:r>
            <a:r>
              <a:rPr lang="es-ES_tradnl" sz="3200" dirty="0" smtClean="0">
                <a:solidFill>
                  <a:schemeClr val="bg2"/>
                </a:solidFill>
              </a:rPr>
              <a:t>Asunción” </a:t>
            </a:r>
            <a:r>
              <a:rPr lang="es-ES_tradnl" sz="3200" dirty="0">
                <a:solidFill>
                  <a:schemeClr val="bg2"/>
                </a:solidFill>
              </a:rPr>
              <a:t>Campus </a:t>
            </a:r>
            <a:r>
              <a:rPr lang="es-ES_tradnl" sz="3200" dirty="0" smtClean="0">
                <a:solidFill>
                  <a:schemeClr val="bg2"/>
                </a:solidFill>
              </a:rPr>
              <a:t>Itapúa </a:t>
            </a:r>
            <a:endParaRPr lang="es-ES_tradnl" sz="3200" dirty="0">
              <a:solidFill>
                <a:schemeClr val="bg2"/>
              </a:solidFill>
            </a:endParaRPr>
          </a:p>
          <a:p>
            <a:pPr marL="0" indent="0" algn="ctr">
              <a:buNone/>
            </a:pP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A50184F8-7D3E-4F39-85DA-53F65AF618F6}"/>
              </a:ext>
            </a:extLst>
          </p:cNvPr>
          <p:cNvSpPr txBox="1">
            <a:spLocks/>
          </p:cNvSpPr>
          <p:nvPr/>
        </p:nvSpPr>
        <p:spPr>
          <a:xfrm>
            <a:off x="8458200" y="6400800"/>
            <a:ext cx="3581400" cy="3851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2000" dirty="0" smtClean="0"/>
              <a:t>Tutora: Exp. Nidia Gagliardi</a:t>
            </a:r>
            <a:endParaRPr lang="es-ES_tradnl" sz="2000" dirty="0"/>
          </a:p>
          <a:p>
            <a:pPr algn="r"/>
            <a:endParaRPr lang="es-ES_tradnl" sz="2000" dirty="0"/>
          </a:p>
          <a:p>
            <a:pPr algn="r"/>
            <a:endParaRPr lang="es-ES_tradnl" sz="2000" dirty="0"/>
          </a:p>
          <a:p>
            <a:pPr algn="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550383" cy="569086"/>
          </a:xfrm>
        </p:spPr>
        <p:txBody>
          <a:bodyPr>
            <a:normAutofit/>
          </a:bodyPr>
          <a:lstStyle/>
          <a:p>
            <a:r>
              <a:rPr lang="en-US"/>
              <a:t>1. Extracci</a:t>
            </a:r>
            <a:r>
              <a:rPr lang="es-ES"/>
              <a:t>ón de poses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5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643" y="1276615"/>
            <a:ext cx="4988265" cy="335787"/>
          </a:xfrm>
        </p:spPr>
        <p:txBody>
          <a:bodyPr>
            <a:normAutofit/>
          </a:bodyPr>
          <a:lstStyle/>
          <a:p>
            <a:r>
              <a:rPr lang="es-ES" dirty="0" smtClean="0"/>
              <a:t>a. Extractor de poses propio basado en HOG-SVM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1" y="1742300"/>
            <a:ext cx="6869617" cy="310207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9" y="2280552"/>
            <a:ext cx="6869617" cy="308146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450" y="2973987"/>
            <a:ext cx="6695884" cy="3391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671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359883" cy="569086"/>
          </a:xfrm>
        </p:spPr>
        <p:txBody>
          <a:bodyPr>
            <a:normAutofit/>
          </a:bodyPr>
          <a:lstStyle/>
          <a:p>
            <a:r>
              <a:rPr lang="en-US"/>
              <a:t>1. Extracci</a:t>
            </a:r>
            <a:r>
              <a:rPr lang="es-ES"/>
              <a:t>ón de poses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3135" y="1899413"/>
            <a:ext cx="4676271" cy="335787"/>
          </a:xfrm>
        </p:spPr>
        <p:txBody>
          <a:bodyPr>
            <a:normAutofit/>
          </a:bodyPr>
          <a:lstStyle/>
          <a:p>
            <a:r>
              <a:rPr lang="es-ES"/>
              <a:t>b</a:t>
            </a:r>
            <a:r>
              <a:rPr lang="es-ES" smtClean="0"/>
              <a:t>. Extractor de poses AlphaPose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73" y="2586476"/>
            <a:ext cx="2427466" cy="16426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98443" y="2736645"/>
            <a:ext cx="4452987" cy="1213056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000" dirty="0"/>
              <a:t>DNNs.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000" dirty="0"/>
              <a:t>CUDA.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000" dirty="0"/>
              <a:t>No CUDA.</a:t>
            </a:r>
          </a:p>
          <a:p>
            <a:endParaRPr lang="es-ES_tradnl" sz="2000" dirty="0"/>
          </a:p>
          <a:p>
            <a:r>
              <a:rPr lang="es-ES_tradnl" sz="2000" dirty="0"/>
              <a:t>Muy lento </a:t>
            </a:r>
          </a:p>
          <a:p>
            <a:endParaRPr lang="es-ES_tradnl" sz="2000" dirty="0"/>
          </a:p>
          <a:p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39" y="3674255"/>
            <a:ext cx="3221761" cy="181224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CuadroTexto 7"/>
          <p:cNvSpPr txBox="1"/>
          <p:nvPr/>
        </p:nvSpPr>
        <p:spPr>
          <a:xfrm>
            <a:off x="6795850" y="5510324"/>
            <a:ext cx="17187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/>
              <a:t>Compute Unified Device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243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461483" cy="569086"/>
          </a:xfrm>
        </p:spPr>
        <p:txBody>
          <a:bodyPr>
            <a:normAutofit/>
          </a:bodyPr>
          <a:lstStyle/>
          <a:p>
            <a:r>
              <a:rPr lang="en-US"/>
              <a:t>1. Extracci</a:t>
            </a:r>
            <a:r>
              <a:rPr lang="es-ES"/>
              <a:t>ón de poses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5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3135" y="1899413"/>
            <a:ext cx="7617165" cy="335787"/>
          </a:xfrm>
        </p:spPr>
        <p:txBody>
          <a:bodyPr>
            <a:normAutofit/>
          </a:bodyPr>
          <a:lstStyle/>
          <a:p>
            <a:r>
              <a:rPr lang="es-ES" smtClean="0"/>
              <a:t>c. Extractor de poses basado </a:t>
            </a:r>
            <a:r>
              <a:rPr lang="es-ES"/>
              <a:t>Modelo DNN Caffe en OpenCV 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98443" y="2736644"/>
            <a:ext cx="4452987" cy="1860755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000"/>
              <a:t>Configurable.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000" dirty="0"/>
              <a:t>No CUDA.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000" dirty="0"/>
              <a:t>Puede acelerarse con la instalaci</a:t>
            </a:r>
            <a:r>
              <a:rPr lang="es-ES" sz="2000" dirty="0"/>
              <a:t>ón de aplicaciones dedicadas.</a:t>
            </a:r>
            <a:endParaRPr lang="es-ES_tradnl" sz="2000" dirty="0"/>
          </a:p>
          <a:p>
            <a:endParaRPr lang="es-ES_tradnl" sz="2000" dirty="0"/>
          </a:p>
          <a:p>
            <a:r>
              <a:rPr lang="es-ES_tradnl" sz="2000" dirty="0"/>
              <a:t>Aceptable para entornos sin procesamiento paralelo.</a:t>
            </a:r>
          </a:p>
          <a:p>
            <a:endParaRPr lang="en-US" sz="2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4941716" y="2130806"/>
            <a:ext cx="2475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00"/>
              <a:t>Convolutional Architecture for Fast Feature Embedding </a:t>
            </a:r>
          </a:p>
          <a:p>
            <a:endParaRPr lang="es-ES_tradnl" sz="80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63" y="2469360"/>
            <a:ext cx="2468537" cy="28441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798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524983" cy="569086"/>
          </a:xfrm>
        </p:spPr>
        <p:txBody>
          <a:bodyPr>
            <a:normAutofit/>
          </a:bodyPr>
          <a:lstStyle/>
          <a:p>
            <a:r>
              <a:rPr lang="en-US"/>
              <a:t>2. </a:t>
            </a:r>
            <a:r>
              <a:rPr lang="en-US" sz="3200"/>
              <a:t>Obtenci</a:t>
            </a:r>
            <a:r>
              <a:rPr lang="es-ES"/>
              <a:t>ón de ángulos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29" y="2019300"/>
            <a:ext cx="4654706" cy="323805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98443" y="2736645"/>
            <a:ext cx="4452987" cy="1200356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000" dirty="0" smtClean="0"/>
              <a:t>Puntos existentes</a:t>
            </a:r>
            <a:r>
              <a:rPr lang="es-ES" sz="2000" dirty="0"/>
              <a:t> </a:t>
            </a:r>
            <a:r>
              <a:rPr lang="es-ES" sz="2000" dirty="0" smtClean="0"/>
              <a:t>para formar rectas.</a:t>
            </a:r>
            <a:endParaRPr lang="es-ES_tradnl" sz="2000" dirty="0"/>
          </a:p>
          <a:p>
            <a:pPr marL="285750" indent="-285750">
              <a:buFont typeface="Arial" charset="0"/>
              <a:buChar char="•"/>
            </a:pPr>
            <a:r>
              <a:rPr lang="es-ES_tradnl" sz="2000" dirty="0"/>
              <a:t>Deducir inexistentes.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 smtClean="0"/>
              <a:t>Tronco como referencia.</a:t>
            </a:r>
            <a:endParaRPr lang="es-ES_tradnl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61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524983" cy="569086"/>
          </a:xfrm>
        </p:spPr>
        <p:txBody>
          <a:bodyPr>
            <a:normAutofit/>
          </a:bodyPr>
          <a:lstStyle/>
          <a:p>
            <a:r>
              <a:rPr lang="en-US"/>
              <a:t>2. </a:t>
            </a:r>
            <a:r>
              <a:rPr lang="en-US" sz="3200"/>
              <a:t>Obtenci</a:t>
            </a:r>
            <a:r>
              <a:rPr lang="es-ES"/>
              <a:t>ón de ángulos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24" y="1689099"/>
            <a:ext cx="3560076" cy="358990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98443" y="2736644"/>
            <a:ext cx="5126857" cy="2229055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" sz="2000" dirty="0"/>
              <a:t>8 ángulos.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/>
              <a:t>Extremidades inexistentes.  </a:t>
            </a:r>
            <a:endParaRPr lang="es-ES_tradnl" sz="2000" dirty="0"/>
          </a:p>
          <a:p>
            <a:endParaRPr lang="es-ES_tradnl" sz="2000" dirty="0"/>
          </a:p>
          <a:p>
            <a:endParaRPr lang="es-ES_tradnl" sz="2000" dirty="0"/>
          </a:p>
          <a:p>
            <a:endParaRPr lang="es-ES_tradnl" sz="2000" dirty="0"/>
          </a:p>
          <a:p>
            <a:endParaRPr lang="es-ES_tradnl" sz="2000" dirty="0"/>
          </a:p>
          <a:p>
            <a:r>
              <a:rPr lang="pt-BR" sz="2000" dirty="0"/>
              <a:t>[81.2, 41.5, 12.2, 0.0, 155.4, 13.0, 75.3, 43.0]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71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3. </a:t>
            </a:r>
            <a:r>
              <a:rPr lang="es-ES" sz="2800"/>
              <a:t>E</a:t>
            </a:r>
            <a:r>
              <a:rPr lang="en-US"/>
              <a:t>ntrenamiento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8" y="1568366"/>
            <a:ext cx="4695057" cy="3814734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933872" y="2736644"/>
            <a:ext cx="5856051" cy="2444955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000" dirty="0" err="1"/>
              <a:t>Generaci</a:t>
            </a:r>
            <a:r>
              <a:rPr lang="es-ES" sz="2000" dirty="0" err="1"/>
              <a:t>ón</a:t>
            </a:r>
            <a:r>
              <a:rPr lang="es-ES" sz="2000" dirty="0"/>
              <a:t> de datos de entrenamiento.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 smtClean="0"/>
              <a:t>Elección </a:t>
            </a:r>
            <a:r>
              <a:rPr lang="es-ES" sz="2000" dirty="0"/>
              <a:t>de la estructura óptima mediante pruebas.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/>
              <a:t>Estructura de 3 capas (1 oculta)</a:t>
            </a:r>
            <a:r>
              <a:rPr lang="es-ES_tradnl" sz="2000" dirty="0"/>
              <a:t>, neuronas: 16, 8, 2.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 smtClean="0"/>
              <a:t>Total </a:t>
            </a:r>
            <a:r>
              <a:rPr lang="es-ES" sz="2000" dirty="0"/>
              <a:t>mas de 3 millones de combinaciones.</a:t>
            </a:r>
            <a:endParaRPr lang="es-ES_tradnl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65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3. </a:t>
            </a:r>
            <a:r>
              <a:rPr lang="es-ES" sz="2800"/>
              <a:t>E</a:t>
            </a:r>
            <a:r>
              <a:rPr lang="en-US"/>
              <a:t>ntrenamiento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33135" y="4545580"/>
            <a:ext cx="3579671" cy="1829820"/>
          </a:xfrm>
        </p:spPr>
        <p:txBody>
          <a:bodyPr>
            <a:noAutofit/>
          </a:bodyPr>
          <a:lstStyle/>
          <a:p>
            <a:r>
              <a:rPr lang="es-ES" sz="2000" dirty="0"/>
              <a:t>Poses de </a:t>
            </a:r>
            <a:r>
              <a:rPr lang="es-ES" sz="2000" dirty="0" err="1"/>
              <a:t>agresion</a:t>
            </a:r>
            <a:r>
              <a:rPr lang="es-ES" sz="20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/>
              <a:t>Brazos levantados </a:t>
            </a:r>
            <a:r>
              <a:rPr lang="es-ES" sz="2000" dirty="0" smtClean="0"/>
              <a:t>cercanos a  90 grados</a:t>
            </a:r>
            <a:endParaRPr lang="es-ES" sz="2000" dirty="0"/>
          </a:p>
          <a:p>
            <a:pPr marL="285750" indent="-285750">
              <a:buFont typeface="Arial" charset="0"/>
              <a:buChar char="•"/>
            </a:pPr>
            <a:r>
              <a:rPr lang="es-ES" sz="2000" dirty="0"/>
              <a:t>Ambos lados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/>
              <a:t>Brazos abiertos</a:t>
            </a:r>
            <a:endParaRPr lang="en-US" sz="2000" dirty="0"/>
          </a:p>
        </p:txBody>
      </p:sp>
      <p:sp>
        <p:nvSpPr>
          <p:cNvPr id="7" name="Rectángulo 6"/>
          <p:cNvSpPr/>
          <p:nvPr/>
        </p:nvSpPr>
        <p:spPr>
          <a:xfrm>
            <a:off x="6798444" y="1452632"/>
            <a:ext cx="4688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Tipos de poses utilizadas para entrenamiento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5" y="1821964"/>
            <a:ext cx="2283164" cy="15882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42" y="2370833"/>
            <a:ext cx="2283164" cy="15882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17" y="1997981"/>
            <a:ext cx="2283164" cy="15882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724" y="2460139"/>
            <a:ext cx="2308316" cy="160578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94734" y="4545580"/>
            <a:ext cx="5557305" cy="2312420"/>
          </a:xfrm>
        </p:spPr>
        <p:txBody>
          <a:bodyPr>
            <a:noAutofit/>
          </a:bodyPr>
          <a:lstStyle/>
          <a:p>
            <a:r>
              <a:rPr lang="es-ES" sz="2000" dirty="0"/>
              <a:t>Poses de NO </a:t>
            </a:r>
            <a:r>
              <a:rPr lang="es-ES" sz="2000" dirty="0" err="1"/>
              <a:t>agresion</a:t>
            </a:r>
            <a:r>
              <a:rPr lang="es-ES" sz="20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/>
              <a:t>Brazos levantados </a:t>
            </a:r>
            <a:r>
              <a:rPr lang="es-ES" sz="2000" dirty="0" smtClean="0"/>
              <a:t>que no superen 45 grados</a:t>
            </a:r>
            <a:endParaRPr lang="es-ES" sz="2000" dirty="0"/>
          </a:p>
          <a:p>
            <a:pPr marL="285750" indent="-285750">
              <a:buFont typeface="Arial" charset="0"/>
              <a:buChar char="•"/>
            </a:pPr>
            <a:r>
              <a:rPr lang="es-ES" sz="2000" dirty="0" smtClean="0"/>
              <a:t>Individuo sentado</a:t>
            </a:r>
            <a:endParaRPr lang="es-ES" sz="2000" dirty="0"/>
          </a:p>
          <a:p>
            <a:pPr marL="285750" indent="-285750">
              <a:buFont typeface="Arial" charset="0"/>
              <a:buChar char="•"/>
            </a:pPr>
            <a:r>
              <a:rPr lang="es-ES" sz="2000" dirty="0" smtClean="0"/>
              <a:t>Individuo caminando</a:t>
            </a:r>
            <a:endParaRPr lang="es-ES" sz="2000" dirty="0"/>
          </a:p>
          <a:p>
            <a:pPr marL="285750" indent="-285750">
              <a:buFont typeface="Arial" charset="0"/>
              <a:buChar char="•"/>
            </a:pPr>
            <a:r>
              <a:rPr lang="es-ES" sz="2000" dirty="0"/>
              <a:t>Brazos abiertos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34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3. </a:t>
            </a:r>
            <a:r>
              <a:rPr lang="es-ES" sz="2800"/>
              <a:t>E</a:t>
            </a:r>
            <a:r>
              <a:rPr lang="en-US"/>
              <a:t>ntrenamiento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6798444" y="1452632"/>
            <a:ext cx="4688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Poses no entrenadas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583677" y="2906836"/>
            <a:ext cx="6303523" cy="2340292"/>
          </a:xfrm>
        </p:spPr>
        <p:txBody>
          <a:bodyPr>
            <a:noAutofit/>
          </a:bodyPr>
          <a:lstStyle/>
          <a:p>
            <a:r>
              <a:rPr lang="es-ES" sz="2000"/>
              <a:t>No se entrenó con poses de: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/>
              <a:t>Sujeto infligiendo patadas.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/>
              <a:t>Sujeto infligiendo golpes de brazos (similar al boxeo).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/>
              <a:t>Sujeto infligiendo apuñalamientos.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/>
              <a:t>Sujeto infligiendo golpes con varas</a:t>
            </a:r>
            <a:r>
              <a:rPr lang="en-US" sz="2000" dirty="0"/>
              <a:t> o palos.</a:t>
            </a:r>
            <a:endParaRPr lang="es-ES" sz="20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35" y="2527987"/>
            <a:ext cx="3908765" cy="271914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80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575783" cy="569086"/>
          </a:xfrm>
        </p:spPr>
        <p:txBody>
          <a:bodyPr>
            <a:normAutofit/>
          </a:bodyPr>
          <a:lstStyle/>
          <a:p>
            <a:r>
              <a:rPr lang="en-US"/>
              <a:t>4. Detecci</a:t>
            </a:r>
            <a:r>
              <a:rPr lang="es-ES"/>
              <a:t>ón de objetos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6798442" y="1452632"/>
            <a:ext cx="4688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Para detecci</a:t>
            </a:r>
            <a:r>
              <a:rPr lang="es-ES" dirty="0"/>
              <a:t>ón de armas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17" y="2178519"/>
            <a:ext cx="3797300" cy="21463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00317" y="1997981"/>
            <a:ext cx="5428517" cy="1327356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" sz="1800" dirty="0"/>
              <a:t>Modelo </a:t>
            </a:r>
            <a:r>
              <a:rPr lang="es-ES" sz="1800" dirty="0" err="1"/>
              <a:t>preentrenado</a:t>
            </a:r>
            <a:r>
              <a:rPr lang="es-ES" sz="1800" dirty="0"/>
              <a:t> de armas de fuego cortas.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1800" dirty="0"/>
              <a:t>Clasificador en </a:t>
            </a:r>
            <a:r>
              <a:rPr lang="es-ES" sz="1800" dirty="0" smtClean="0"/>
              <a:t>cascada</a:t>
            </a:r>
            <a:r>
              <a:rPr lang="es-ES" sz="18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1800" dirty="0"/>
              <a:t>Velocidad.</a:t>
            </a:r>
            <a:endParaRPr lang="es-ES_tradnl" sz="1800" dirty="0"/>
          </a:p>
          <a:p>
            <a:endParaRPr lang="en-US" sz="1800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798442" y="4162449"/>
            <a:ext cx="5030392" cy="1703490"/>
          </a:xfrm>
        </p:spPr>
        <p:txBody>
          <a:bodyPr>
            <a:normAutofit/>
          </a:bodyPr>
          <a:lstStyle/>
          <a:p>
            <a:r>
              <a:rPr lang="es-ES" sz="1800"/>
              <a:t>No se agregaron modelos </a:t>
            </a:r>
            <a:r>
              <a:rPr lang="es-ES" sz="1800" dirty="0" err="1"/>
              <a:t>preentrenados</a:t>
            </a:r>
            <a:r>
              <a:rPr lang="es-ES" sz="1800" dirty="0"/>
              <a:t> para:</a:t>
            </a:r>
          </a:p>
          <a:p>
            <a:pPr marL="285750" indent="-285750">
              <a:buFont typeface="+mj-lt"/>
              <a:buAutoNum type="arabicPeriod"/>
            </a:pPr>
            <a:r>
              <a:rPr lang="es-ES" sz="1800" dirty="0"/>
              <a:t>Armas de fuego largas (escopetas, rifles, </a:t>
            </a:r>
            <a:r>
              <a:rPr lang="es-ES" sz="1800" dirty="0" err="1"/>
              <a:t>etc</a:t>
            </a:r>
            <a:r>
              <a:rPr lang="es-ES" sz="1800" dirty="0"/>
              <a:t>).</a:t>
            </a:r>
          </a:p>
          <a:p>
            <a:pPr marL="285750" indent="-285750">
              <a:buFont typeface="+mj-lt"/>
              <a:buAutoNum type="arabicPeriod"/>
            </a:pPr>
            <a:r>
              <a:rPr lang="es-ES" sz="1800" dirty="0"/>
              <a:t>Armas blancas cortas y largas (cuchillos, sables, machetes, etc).</a:t>
            </a:r>
          </a:p>
          <a:p>
            <a:pPr marL="285750" indent="-285750">
              <a:buFont typeface="+mj-lt"/>
              <a:buAutoNum type="arabicPeriod"/>
            </a:pPr>
            <a:r>
              <a:rPr lang="es-ES" sz="1800" dirty="0"/>
              <a:t>Armas de lanzamiento (lanzas, flechas, etc).</a:t>
            </a:r>
            <a:endParaRPr lang="es-ES_tradnl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227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Resultados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D5E241-5BDF-4E31-AEE3-F95545B01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Tabla de valores obtenidos en pruebas</a:t>
            </a:r>
            <a:endParaRPr lang="en-US" dirty="0"/>
          </a:p>
        </p:txBody>
      </p:sp>
      <p:graphicFrame>
        <p:nvGraphicFramePr>
          <p:cNvPr id="9" name="Table Placeholder 8" descr="Table">
            <a:extLst>
              <a:ext uri="{FF2B5EF4-FFF2-40B4-BE49-F238E27FC236}">
                <a16:creationId xmlns:a16="http://schemas.microsoft.com/office/drawing/2014/main" xmlns="" id="{310E0F95-76C3-48B4-BEFB-5B1DB71B97E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90788637"/>
              </p:ext>
            </p:extLst>
          </p:nvPr>
        </p:nvGraphicFramePr>
        <p:xfrm>
          <a:off x="4714875" y="2366303"/>
          <a:ext cx="7279337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625">
                  <a:extLst>
                    <a:ext uri="{9D8B030D-6E8A-4147-A177-3AD203B41FA5}">
                      <a16:colId xmlns:a16="http://schemas.microsoft.com/office/drawing/2014/main" xmlns="" val="164802800"/>
                    </a:ext>
                  </a:extLst>
                </a:gridCol>
                <a:gridCol w="1107420"/>
                <a:gridCol w="1054823">
                  <a:extLst>
                    <a:ext uri="{9D8B030D-6E8A-4147-A177-3AD203B41FA5}">
                      <a16:colId xmlns:a16="http://schemas.microsoft.com/office/drawing/2014/main" xmlns="" val="1653645961"/>
                    </a:ext>
                  </a:extLst>
                </a:gridCol>
                <a:gridCol w="1054823">
                  <a:extLst>
                    <a:ext uri="{9D8B030D-6E8A-4147-A177-3AD203B41FA5}">
                      <a16:colId xmlns:a16="http://schemas.microsoft.com/office/drawing/2014/main" xmlns="" val="714343349"/>
                    </a:ext>
                  </a:extLst>
                </a:gridCol>
                <a:gridCol w="1054823">
                  <a:extLst>
                    <a:ext uri="{9D8B030D-6E8A-4147-A177-3AD203B41FA5}">
                      <a16:colId xmlns:a16="http://schemas.microsoft.com/office/drawing/2014/main" xmlns="" val="3380443448"/>
                    </a:ext>
                  </a:extLst>
                </a:gridCol>
                <a:gridCol w="1054823"/>
              </a:tblGrid>
              <a:tr h="2012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200" b="1" i="1" kern="1200" dirty="0">
                        <a:solidFill>
                          <a:schemeClr val="lt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Tiempo de video en segs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Total de poses procesadas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Falsos positivos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Verdaderos</a:t>
                      </a:r>
                      <a:r>
                        <a:rPr lang="es-ES" sz="1200" b="1" kern="1200" baseline="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positivos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Porcentaje aciertos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924912"/>
                  </a:ext>
                </a:extLst>
              </a:tr>
              <a:tr h="20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Poses negativas </a:t>
                      </a:r>
                      <a:endParaRPr lang="es-ES_tradnl" sz="110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1611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1516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94.1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50825263"/>
                  </a:ext>
                </a:extLst>
              </a:tr>
              <a:tr h="20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Poses positivas </a:t>
                      </a:r>
                      <a:endParaRPr lang="es-ES_tradnl" sz="110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795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714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8612503"/>
                  </a:ext>
                </a:extLst>
              </a:tr>
              <a:tr h="20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noFill/>
                          <a:effectLst>
                            <a:outerShdw blurRad="50800" dist="50800" dir="5400000" sx="88000" sy="88000" algn="ctr" rotWithShape="0">
                              <a:srgbClr val="000000"/>
                            </a:outerShdw>
                          </a:effectLst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dirty="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2406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176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2230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dirty="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92.6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5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Justificaci</a:t>
            </a:r>
            <a:r>
              <a:rPr lang="es-ES" dirty="0" err="1" smtClean="0"/>
              <a:t>ón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275" y="3219044"/>
            <a:ext cx="5299727" cy="2957919"/>
          </a:xfrm>
        </p:spPr>
        <p:txBody>
          <a:bodyPr>
            <a:noAutofit/>
          </a:bodyPr>
          <a:lstStyle/>
          <a:p>
            <a:r>
              <a:rPr lang="en-US" sz="2000" dirty="0" smtClean="0"/>
              <a:t>Las </a:t>
            </a:r>
            <a:r>
              <a:rPr lang="en-US" sz="2000" dirty="0" err="1" smtClean="0"/>
              <a:t>tareas</a:t>
            </a:r>
            <a:r>
              <a:rPr lang="en-US" sz="2000" dirty="0" smtClean="0"/>
              <a:t> de </a:t>
            </a:r>
            <a:r>
              <a:rPr lang="en-US" sz="2000" dirty="0" err="1" smtClean="0"/>
              <a:t>monitoreo</a:t>
            </a:r>
            <a:r>
              <a:rPr lang="en-US" sz="2000" dirty="0" smtClean="0"/>
              <a:t> de </a:t>
            </a:r>
            <a:r>
              <a:rPr lang="en-US" sz="2000" dirty="0" err="1" smtClean="0"/>
              <a:t>circuitos</a:t>
            </a:r>
            <a:r>
              <a:rPr lang="en-US" sz="2000" dirty="0" smtClean="0"/>
              <a:t> </a:t>
            </a:r>
            <a:r>
              <a:rPr lang="en-US" sz="2000" dirty="0" err="1" smtClean="0"/>
              <a:t>cerrados</a:t>
            </a:r>
            <a:r>
              <a:rPr lang="en-US" sz="2000" dirty="0" smtClean="0"/>
              <a:t> </a:t>
            </a:r>
            <a:r>
              <a:rPr lang="en-US" sz="2000" dirty="0" err="1" smtClean="0"/>
              <a:t>suponen</a:t>
            </a:r>
            <a:r>
              <a:rPr lang="en-US" sz="2000" dirty="0" smtClean="0"/>
              <a:t> </a:t>
            </a:r>
            <a:r>
              <a:rPr lang="en-US" sz="2000" dirty="0" err="1" smtClean="0"/>
              <a:t>contrataci</a:t>
            </a:r>
            <a:r>
              <a:rPr lang="es-ES" sz="2000" dirty="0" err="1" smtClean="0"/>
              <a:t>ón</a:t>
            </a:r>
            <a:r>
              <a:rPr lang="es-ES" sz="2000" dirty="0" smtClean="0"/>
              <a:t> permanente de personal. Esto se traduce en mayor costo, </a:t>
            </a:r>
            <a:r>
              <a:rPr lang="es-ES" sz="2000" dirty="0"/>
              <a:t>s</a:t>
            </a:r>
            <a:r>
              <a:rPr lang="es-ES" sz="2000" dirty="0" smtClean="0"/>
              <a:t>umado a las falencias naturales humanas.</a:t>
            </a:r>
          </a:p>
          <a:p>
            <a:endParaRPr lang="es-ES" sz="2000" dirty="0"/>
          </a:p>
          <a:p>
            <a:r>
              <a:rPr lang="en-US" sz="2000" dirty="0" smtClean="0"/>
              <a:t>Las </a:t>
            </a:r>
            <a:r>
              <a:rPr lang="en-US" sz="2000" dirty="0" err="1" smtClean="0"/>
              <a:t>redes</a:t>
            </a:r>
            <a:r>
              <a:rPr lang="en-US" sz="2000" dirty="0" smtClean="0"/>
              <a:t> </a:t>
            </a:r>
            <a:r>
              <a:rPr lang="en-US" sz="2000" dirty="0" err="1" smtClean="0"/>
              <a:t>neuronales</a:t>
            </a:r>
            <a:r>
              <a:rPr lang="en-US" sz="2000" dirty="0" smtClean="0"/>
              <a:t> </a:t>
            </a:r>
            <a:r>
              <a:rPr lang="en-US" sz="2000" dirty="0" err="1" smtClean="0"/>
              <a:t>permiten</a:t>
            </a:r>
            <a:r>
              <a:rPr lang="en-US" sz="2000" dirty="0" smtClean="0"/>
              <a:t> resolver </a:t>
            </a:r>
            <a:r>
              <a:rPr lang="en-US" sz="2000" dirty="0" err="1" smtClean="0"/>
              <a:t>problemas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complejos</a:t>
            </a:r>
            <a:r>
              <a:rPr lang="en-US" sz="2000" dirty="0" smtClean="0"/>
              <a:t> con </a:t>
            </a:r>
            <a:r>
              <a:rPr lang="en-US" sz="2000" dirty="0" err="1" smtClean="0"/>
              <a:t>importante</a:t>
            </a:r>
            <a:r>
              <a:rPr lang="en-US" sz="2000" dirty="0" smtClean="0"/>
              <a:t> </a:t>
            </a:r>
            <a:r>
              <a:rPr lang="en-US" sz="2000" dirty="0" err="1" smtClean="0"/>
              <a:t>variabilidad</a:t>
            </a:r>
            <a:r>
              <a:rPr lang="en-US" sz="2000" dirty="0" smtClean="0"/>
              <a:t> de </a:t>
            </a:r>
            <a:r>
              <a:rPr lang="en-US" sz="2000" dirty="0" err="1" smtClean="0"/>
              <a:t>datos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posturas</a:t>
            </a:r>
            <a:r>
              <a:rPr lang="en-US" sz="2000" dirty="0" smtClean="0"/>
              <a:t> </a:t>
            </a:r>
            <a:r>
              <a:rPr lang="en-US" sz="2000" dirty="0" err="1" smtClean="0"/>
              <a:t>humanas</a:t>
            </a:r>
            <a:r>
              <a:rPr lang="en-US" sz="2000" dirty="0" smtClean="0"/>
              <a:t>).</a:t>
            </a:r>
            <a:endParaRPr lang="en-US" sz="2000" dirty="0"/>
          </a:p>
        </p:txBody>
      </p:sp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xmlns="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2260000"/>
            <a:ext cx="2663823" cy="1177174"/>
          </a:xfrm>
        </p:spPr>
        <p:txBody>
          <a:bodyPr>
            <a:normAutofit/>
          </a:bodyPr>
          <a:lstStyle/>
          <a:p>
            <a:r>
              <a:rPr lang="en-US"/>
              <a:t>Captura de ejemplo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43" y="1543592"/>
            <a:ext cx="8417957" cy="37871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276" y="3813242"/>
            <a:ext cx="2533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Descripci</a:t>
            </a:r>
            <a:r>
              <a:rPr lang="es-ES" dirty="0" err="1" smtClean="0"/>
              <a:t>ón</a:t>
            </a:r>
            <a:r>
              <a:rPr lang="es-ES" dirty="0" smtClean="0"/>
              <a:t> de la salida en pantalla</a:t>
            </a:r>
          </a:p>
        </p:txBody>
      </p:sp>
    </p:spTree>
    <p:extLst>
      <p:ext uri="{BB962C8B-B14F-4D97-AF65-F5344CB8AC3E}">
        <p14:creationId xmlns:p14="http://schemas.microsoft.com/office/powerpoint/2010/main" val="7684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7" y="2260000"/>
            <a:ext cx="2371724" cy="1177174"/>
          </a:xfrm>
        </p:spPr>
        <p:txBody>
          <a:bodyPr/>
          <a:lstStyle/>
          <a:p>
            <a:r>
              <a:rPr lang="en-US" dirty="0" smtClean="0"/>
              <a:t>Videos </a:t>
            </a:r>
            <a:r>
              <a:rPr lang="en-US" dirty="0"/>
              <a:t>de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056" t="1" r="29188" b="13584"/>
          <a:stretch/>
        </p:blipFill>
        <p:spPr>
          <a:xfrm>
            <a:off x="3852153" y="650250"/>
            <a:ext cx="7412477" cy="53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7" y="2260000"/>
            <a:ext cx="2371724" cy="1177174"/>
          </a:xfrm>
        </p:spPr>
        <p:txBody>
          <a:bodyPr/>
          <a:lstStyle/>
          <a:p>
            <a:r>
              <a:rPr lang="en-US" smtClean="0"/>
              <a:t>Videos </a:t>
            </a:r>
            <a:r>
              <a:rPr lang="en-US"/>
              <a:t>de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2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991" t="4877" r="29812" b="12911"/>
          <a:stretch/>
        </p:blipFill>
        <p:spPr>
          <a:xfrm>
            <a:off x="3618690" y="625702"/>
            <a:ext cx="7946474" cy="555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0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7" y="2260000"/>
            <a:ext cx="2371724" cy="1177174"/>
          </a:xfrm>
        </p:spPr>
        <p:txBody>
          <a:bodyPr/>
          <a:lstStyle/>
          <a:p>
            <a:r>
              <a:rPr lang="en-US" smtClean="0"/>
              <a:t>Videos </a:t>
            </a:r>
            <a:r>
              <a:rPr lang="en-US"/>
              <a:t>de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4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52" t="3122" r="28191" b="12908"/>
          <a:stretch/>
        </p:blipFill>
        <p:spPr>
          <a:xfrm>
            <a:off x="3638145" y="646392"/>
            <a:ext cx="8015591" cy="553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4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7" y="2260000"/>
            <a:ext cx="2371724" cy="1177174"/>
          </a:xfrm>
        </p:spPr>
        <p:txBody>
          <a:bodyPr/>
          <a:lstStyle/>
          <a:p>
            <a:r>
              <a:rPr lang="en-US" smtClean="0"/>
              <a:t>Videos </a:t>
            </a:r>
            <a:r>
              <a:rPr lang="en-US"/>
              <a:t>de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92" t="2555" r="27871" b="16312"/>
          <a:stretch/>
        </p:blipFill>
        <p:spPr>
          <a:xfrm>
            <a:off x="3482502" y="612742"/>
            <a:ext cx="8285254" cy="55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7" y="2260000"/>
            <a:ext cx="2371724" cy="1177174"/>
          </a:xfrm>
        </p:spPr>
        <p:txBody>
          <a:bodyPr/>
          <a:lstStyle/>
          <a:p>
            <a:r>
              <a:rPr lang="en-US" dirty="0" smtClean="0"/>
              <a:t>Videos </a:t>
            </a:r>
            <a:r>
              <a:rPr lang="en-US" dirty="0"/>
              <a:t>de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70" t="3121" r="32819" b="13475"/>
          <a:stretch/>
        </p:blipFill>
        <p:spPr>
          <a:xfrm>
            <a:off x="3540869" y="457098"/>
            <a:ext cx="8190688" cy="586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7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2103723"/>
            <a:ext cx="4464049" cy="804338"/>
          </a:xfrm>
        </p:spPr>
        <p:txBody>
          <a:bodyPr/>
          <a:lstStyle/>
          <a:p>
            <a:r>
              <a:rPr lang="en-US" smtClean="0"/>
              <a:t>Conclusi</a:t>
            </a:r>
            <a:r>
              <a:rPr lang="es-ES" smtClean="0"/>
              <a:t>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78643" y="3244644"/>
            <a:ext cx="5427604" cy="293231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</a:t>
            </a:r>
            <a:r>
              <a:rPr lang="es-ES" sz="2000" dirty="0"/>
              <a:t>écnicas de Machine Learning para cumplimiento de objetivos específicos.</a:t>
            </a:r>
            <a:endParaRPr lang="en-US" sz="2000" dirty="0"/>
          </a:p>
          <a:p>
            <a:r>
              <a:rPr lang="es-ES_tradnl" sz="2000" dirty="0"/>
              <a:t>Logro del objetivo </a:t>
            </a:r>
            <a:r>
              <a:rPr lang="es-ES_tradnl" sz="2000" dirty="0" smtClean="0"/>
              <a:t>general: </a:t>
            </a:r>
            <a:r>
              <a:rPr lang="es-ES_tradnl" sz="2000" dirty="0"/>
              <a:t>Entrenamiento de redes neuronales para la detección en tiempo real de amenazas y agresiones humanas en imágenes </a:t>
            </a:r>
            <a:r>
              <a:rPr lang="es-ES_tradnl" sz="2000" dirty="0" smtClean="0"/>
              <a:t>secuenciales.</a:t>
            </a:r>
          </a:p>
        </p:txBody>
      </p:sp>
      <p:pic>
        <p:nvPicPr>
          <p:cNvPr id="13" name="Picture Placeholder 12" descr="Abstract background">
            <a:extLst>
              <a:ext uri="{FF2B5EF4-FFF2-40B4-BE49-F238E27FC236}">
                <a16:creationId xmlns:a16="http://schemas.microsoft.com/office/drawing/2014/main" xmlns="" id="{0B7AE772-6658-4E84-8EAA-F33DEF1CDE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9E0CB5-2F64-4439-AFE9-1BB3ACE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Trabajos a futuro</a:t>
            </a:r>
            <a:endParaRPr lang="en-US" dirty="0"/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xmlns="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1EBE5B37-5B62-411B-BD45-E04DD958A3F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17566" y="2338060"/>
            <a:ext cx="7756865" cy="21818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_tradnl" sz="2000"/>
              <a:t>Utilización</a:t>
            </a:r>
            <a:r>
              <a:rPr lang="es-ES_tradnl" sz="2000" dirty="0"/>
              <a:t> de </a:t>
            </a:r>
            <a:r>
              <a:rPr lang="es-ES_tradnl" sz="2000" dirty="0" err="1"/>
              <a:t>múltiples</a:t>
            </a:r>
            <a:r>
              <a:rPr lang="es-ES_tradnl" sz="2000" dirty="0"/>
              <a:t> </a:t>
            </a:r>
            <a:r>
              <a:rPr lang="es-ES_tradnl" sz="2000" dirty="0" smtClean="0"/>
              <a:t>fuentes. </a:t>
            </a:r>
            <a:endParaRPr lang="es-ES_tradnl" sz="2000" dirty="0"/>
          </a:p>
          <a:p>
            <a:r>
              <a:rPr lang="es-ES_tradnl" sz="2000" dirty="0" smtClean="0"/>
              <a:t>Incluir una </a:t>
            </a:r>
            <a:r>
              <a:rPr lang="es-ES_tradnl" sz="2000" dirty="0"/>
              <a:t>mayor cantidad de tipos de </a:t>
            </a:r>
            <a:r>
              <a:rPr lang="es-ES_tradnl" sz="2000" dirty="0" smtClean="0"/>
              <a:t>armas. </a:t>
            </a:r>
            <a:endParaRPr lang="es-ES_tradnl" sz="2000" dirty="0"/>
          </a:p>
          <a:p>
            <a:r>
              <a:rPr lang="es-ES_tradnl" sz="2000" dirty="0" smtClean="0"/>
              <a:t>Detector </a:t>
            </a:r>
            <a:r>
              <a:rPr lang="es-ES_tradnl" sz="2000" dirty="0"/>
              <a:t>de poses </a:t>
            </a:r>
            <a:r>
              <a:rPr lang="es-ES_tradnl" sz="2000" dirty="0" smtClean="0"/>
              <a:t>que </a:t>
            </a:r>
            <a:r>
              <a:rPr lang="es-ES_tradnl" sz="2000" dirty="0"/>
              <a:t>no requieran el uso de </a:t>
            </a:r>
            <a:r>
              <a:rPr lang="es-ES_tradnl" sz="2000" dirty="0" err="1"/>
              <a:t>GPUs</a:t>
            </a:r>
            <a:r>
              <a:rPr lang="es-ES_tradnl" sz="2000" dirty="0"/>
              <a:t>. </a:t>
            </a:r>
          </a:p>
          <a:p>
            <a:r>
              <a:rPr lang="es-ES_tradnl" sz="2000" dirty="0" smtClean="0"/>
              <a:t>Otros tipos de actividad humana, otros enfoques.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¡Gracias!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959" y="6055760"/>
            <a:ext cx="4586288" cy="509472"/>
          </a:xfrm>
        </p:spPr>
        <p:txBody>
          <a:bodyPr/>
          <a:lstStyle/>
          <a:p>
            <a:r>
              <a:rPr lang="en-US" smtClean="0"/>
              <a:t>Gustavo Enrique Escobar Krug</a:t>
            </a:r>
            <a:endParaRPr lang="ru-RU" dirty="0"/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:a16="http://schemas.microsoft.com/office/drawing/2014/main" xmlns="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723142" y="3105834"/>
            <a:ext cx="251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</a:rPr>
              <a:t>¿</a:t>
            </a:r>
            <a:r>
              <a:rPr lang="en-US" sz="3600" dirty="0" err="1" smtClean="0">
                <a:solidFill>
                  <a:schemeClr val="bg2"/>
                </a:solidFill>
              </a:rPr>
              <a:t>Preguntas</a:t>
            </a:r>
            <a:r>
              <a:rPr lang="en-US" sz="3600" dirty="0" smtClean="0">
                <a:solidFill>
                  <a:schemeClr val="bg2"/>
                </a:solidFill>
              </a:rPr>
              <a:t>?</a:t>
            </a:r>
            <a:endParaRPr lang="en-US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:a16="http://schemas.microsoft.com/office/drawing/2014/main" xmlns="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General</a:t>
            </a:r>
            <a:endParaRPr lang="en-US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0" y="2868443"/>
            <a:ext cx="4941809" cy="1259057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s-ES_tradnl" sz="2000"/>
              <a:t>Desarrollar una </a:t>
            </a:r>
            <a:r>
              <a:rPr lang="es-ES_tradnl" sz="2000" dirty="0" err="1"/>
              <a:t>solución</a:t>
            </a:r>
            <a:r>
              <a:rPr lang="es-ES_tradnl" sz="2000" dirty="0"/>
              <a:t> computacional que permita la </a:t>
            </a:r>
            <a:r>
              <a:rPr lang="es-ES_tradnl" sz="2000" dirty="0" err="1"/>
              <a:t>detección</a:t>
            </a:r>
            <a:r>
              <a:rPr lang="es-ES_tradnl" sz="2000" dirty="0"/>
              <a:t> </a:t>
            </a:r>
            <a:r>
              <a:rPr lang="es-ES_tradnl" sz="2000" dirty="0" err="1"/>
              <a:t>básica</a:t>
            </a:r>
            <a:r>
              <a:rPr lang="es-ES_tradnl" sz="2000" dirty="0"/>
              <a:t> de delitos de </a:t>
            </a:r>
            <a:r>
              <a:rPr lang="es-ES_tradnl" sz="2000" dirty="0" err="1"/>
              <a:t>agresión</a:t>
            </a:r>
            <a:r>
              <a:rPr lang="es-ES_tradnl" sz="2000" dirty="0"/>
              <a:t> o amenazas, mediante el entrenamiento de redes neuronales de computadoras.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:a16="http://schemas.microsoft.com/office/drawing/2014/main" xmlns="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Objetivos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Espec</a:t>
            </a:r>
            <a:r>
              <a:rPr lang="es-ES" sz="2400" smtClean="0"/>
              <a:t>íficos</a:t>
            </a:r>
            <a:endParaRPr lang="en-US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1" y="2939400"/>
            <a:ext cx="4482996" cy="2648600"/>
          </a:xfrm>
        </p:spPr>
        <p:txBody>
          <a:bodyPr>
            <a:noAutofit/>
          </a:bodyPr>
          <a:lstStyle/>
          <a:p>
            <a:r>
              <a:rPr lang="es-ES_tradnl" sz="2000" dirty="0"/>
              <a:t>Analizar </a:t>
            </a:r>
            <a:r>
              <a:rPr lang="es-ES_tradnl" sz="2000" dirty="0" err="1"/>
              <a:t>imágenes</a:t>
            </a:r>
            <a:r>
              <a:rPr lang="es-ES_tradnl" sz="2000" dirty="0"/>
              <a:t> </a:t>
            </a:r>
            <a:r>
              <a:rPr lang="es-ES_tradnl" sz="2000" dirty="0" smtClean="0"/>
              <a:t>secuenciales.</a:t>
            </a:r>
            <a:endParaRPr lang="es-ES_tradnl" sz="2000" dirty="0"/>
          </a:p>
          <a:p>
            <a:r>
              <a:rPr lang="es-ES_tradnl" sz="2000" dirty="0"/>
              <a:t>Obtener patrones de poses </a:t>
            </a:r>
            <a:r>
              <a:rPr lang="es-ES_tradnl" sz="2000" dirty="0" smtClean="0"/>
              <a:t>humanas.</a:t>
            </a:r>
            <a:endParaRPr lang="es-ES_tradnl" sz="2000" dirty="0"/>
          </a:p>
          <a:p>
            <a:r>
              <a:rPr lang="es-ES_tradnl" sz="2000" dirty="0"/>
              <a:t>Entrenar redes neuronales </a:t>
            </a:r>
            <a:r>
              <a:rPr lang="es-ES_tradnl" sz="2000" dirty="0" smtClean="0"/>
              <a:t>utilizando los patrones. </a:t>
            </a:r>
            <a:endParaRPr lang="es-ES_tradnl" sz="2000" dirty="0"/>
          </a:p>
          <a:p>
            <a:r>
              <a:rPr lang="es-ES_tradnl" sz="2000" dirty="0" smtClean="0"/>
              <a:t>Inferir, deducir, clasificar. </a:t>
            </a:r>
            <a:endParaRPr lang="es-ES_tradnl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4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 smtClean="0"/>
              <a:t>Antecedentes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275" y="3149600"/>
            <a:ext cx="7017763" cy="2603500"/>
          </a:xfrm>
        </p:spPr>
        <p:txBody>
          <a:bodyPr>
            <a:noAutofit/>
          </a:bodyPr>
          <a:lstStyle/>
          <a:p>
            <a:r>
              <a:rPr lang="es-ES_tradnl" sz="1600" dirty="0" err="1"/>
              <a:t>T.Subetha</a:t>
            </a:r>
            <a:r>
              <a:rPr lang="es-ES_tradnl" sz="1600" dirty="0"/>
              <a:t>, </a:t>
            </a:r>
            <a:r>
              <a:rPr lang="es-ES_tradnl" sz="1600" dirty="0" err="1"/>
              <a:t>S.Chitrakala</a:t>
            </a:r>
            <a:r>
              <a:rPr lang="es-ES_tradnl" sz="1600" dirty="0"/>
              <a:t>. A </a:t>
            </a:r>
            <a:r>
              <a:rPr lang="es-ES_tradnl" sz="1600" dirty="0" err="1"/>
              <a:t>Survey</a:t>
            </a:r>
            <a:r>
              <a:rPr lang="es-ES_tradnl" sz="1600" dirty="0"/>
              <a:t> </a:t>
            </a:r>
            <a:r>
              <a:rPr lang="es-ES_tradnl" sz="1600" dirty="0" err="1"/>
              <a:t>on</a:t>
            </a:r>
            <a:r>
              <a:rPr lang="es-ES_tradnl" sz="1600" dirty="0"/>
              <a:t> Human </a:t>
            </a:r>
            <a:r>
              <a:rPr lang="es-ES_tradnl" sz="1600" dirty="0" err="1"/>
              <a:t>Activity</a:t>
            </a:r>
            <a:r>
              <a:rPr lang="es-ES_tradnl" sz="1600" dirty="0"/>
              <a:t> </a:t>
            </a:r>
            <a:r>
              <a:rPr lang="es-ES_tradnl" sz="1600" dirty="0" err="1"/>
              <a:t>Recognition</a:t>
            </a:r>
            <a:r>
              <a:rPr lang="es-ES_tradnl" sz="1600" dirty="0"/>
              <a:t> </a:t>
            </a:r>
            <a:r>
              <a:rPr lang="es-ES_tradnl" sz="1600" dirty="0" err="1"/>
              <a:t>from</a:t>
            </a:r>
            <a:r>
              <a:rPr lang="es-ES_tradnl" sz="1600" dirty="0"/>
              <a:t> Videos, International </a:t>
            </a:r>
            <a:r>
              <a:rPr lang="es-ES_tradnl" sz="1600" dirty="0" err="1"/>
              <a:t>Conference</a:t>
            </a:r>
            <a:r>
              <a:rPr lang="es-ES_tradnl" sz="1600" dirty="0"/>
              <a:t> </a:t>
            </a:r>
            <a:r>
              <a:rPr lang="es-ES_tradnl" sz="1600" dirty="0" err="1"/>
              <a:t>On</a:t>
            </a:r>
            <a:r>
              <a:rPr lang="es-ES_tradnl" sz="1600" dirty="0"/>
              <a:t> </a:t>
            </a:r>
            <a:r>
              <a:rPr lang="es-ES_tradnl" sz="1600" dirty="0" err="1"/>
              <a:t>Information</a:t>
            </a:r>
            <a:r>
              <a:rPr lang="es-ES_tradnl" sz="1600" dirty="0"/>
              <a:t> </a:t>
            </a:r>
            <a:r>
              <a:rPr lang="es-ES_tradnl" sz="1600" dirty="0" err="1"/>
              <a:t>Communication</a:t>
            </a:r>
            <a:r>
              <a:rPr lang="es-ES_tradnl" sz="1600" dirty="0"/>
              <a:t> And </a:t>
            </a:r>
            <a:r>
              <a:rPr lang="es-ES_tradnl" sz="1600" dirty="0" err="1"/>
              <a:t>Embedded</a:t>
            </a:r>
            <a:r>
              <a:rPr lang="es-ES_tradnl" sz="1600" dirty="0"/>
              <a:t> </a:t>
            </a:r>
            <a:r>
              <a:rPr lang="es-ES_tradnl" sz="1600" dirty="0" err="1" smtClean="0"/>
              <a:t>System</a:t>
            </a:r>
            <a:r>
              <a:rPr lang="es-ES_tradnl" sz="1600" dirty="0" smtClean="0"/>
              <a:t>, </a:t>
            </a:r>
            <a:r>
              <a:rPr lang="es-ES_tradnl" sz="1600" dirty="0"/>
              <a:t>2016</a:t>
            </a:r>
            <a:r>
              <a:rPr lang="es-ES_tradnl" sz="1600" dirty="0" smtClean="0"/>
              <a:t>.</a:t>
            </a:r>
          </a:p>
          <a:p>
            <a:endParaRPr lang="es-ES_tradnl" sz="1600" dirty="0"/>
          </a:p>
          <a:p>
            <a:r>
              <a:rPr lang="es-ES_tradnl" sz="1600" dirty="0"/>
              <a:t>J. K. </a:t>
            </a:r>
            <a:r>
              <a:rPr lang="es-ES_tradnl" sz="1600" dirty="0" err="1"/>
              <a:t>Aggarwal</a:t>
            </a:r>
            <a:r>
              <a:rPr lang="es-ES_tradnl" sz="1600" dirty="0"/>
              <a:t>, M. S. </a:t>
            </a:r>
            <a:r>
              <a:rPr lang="es-ES_tradnl" sz="1600" dirty="0" err="1"/>
              <a:t>Ryoo</a:t>
            </a:r>
            <a:r>
              <a:rPr lang="es-ES_tradnl" sz="1600" dirty="0"/>
              <a:t>. Human </a:t>
            </a:r>
            <a:r>
              <a:rPr lang="es-ES_tradnl" sz="1600" dirty="0" err="1"/>
              <a:t>Activity</a:t>
            </a:r>
            <a:r>
              <a:rPr lang="es-ES_tradnl" sz="1600" dirty="0"/>
              <a:t> </a:t>
            </a:r>
            <a:r>
              <a:rPr lang="es-ES_tradnl" sz="1600" dirty="0" err="1"/>
              <a:t>Analysis</a:t>
            </a:r>
            <a:r>
              <a:rPr lang="es-ES_tradnl" sz="1600" dirty="0"/>
              <a:t>: A </a:t>
            </a:r>
            <a:r>
              <a:rPr lang="es-ES_tradnl" sz="1600" dirty="0" err="1"/>
              <a:t>Review</a:t>
            </a:r>
            <a:r>
              <a:rPr lang="es-ES_tradnl" sz="1600" dirty="0"/>
              <a:t>, ACM </a:t>
            </a:r>
            <a:r>
              <a:rPr lang="es-ES_tradnl" sz="1600" dirty="0" err="1"/>
              <a:t>Comput</a:t>
            </a:r>
            <a:r>
              <a:rPr lang="es-ES_tradnl" sz="1600" dirty="0"/>
              <a:t>. </a:t>
            </a:r>
            <a:r>
              <a:rPr lang="es-ES_tradnl" sz="1600" dirty="0" err="1" smtClean="0"/>
              <a:t>Surv</a:t>
            </a:r>
            <a:r>
              <a:rPr lang="es-ES_tradnl" sz="1600" dirty="0" smtClean="0"/>
              <a:t>., 2011.</a:t>
            </a:r>
          </a:p>
          <a:p>
            <a:endParaRPr lang="es-ES_tradnl" sz="1600" dirty="0"/>
          </a:p>
          <a:p>
            <a:r>
              <a:rPr lang="es-ES_tradnl" sz="1600" dirty="0" err="1"/>
              <a:t>Ong</a:t>
            </a:r>
            <a:r>
              <a:rPr lang="es-ES_tradnl" sz="1600" dirty="0"/>
              <a:t> Chin Ann, </a:t>
            </a:r>
            <a:r>
              <a:rPr lang="es-ES_tradnl" sz="1600" dirty="0" err="1"/>
              <a:t>Lau</a:t>
            </a:r>
            <a:r>
              <a:rPr lang="es-ES_tradnl" sz="1600" dirty="0"/>
              <a:t> </a:t>
            </a:r>
            <a:r>
              <a:rPr lang="es-ES_tradnl" sz="1600" dirty="0" err="1"/>
              <a:t>Bee</a:t>
            </a:r>
            <a:r>
              <a:rPr lang="es-ES_tradnl" sz="1600" dirty="0"/>
              <a:t> </a:t>
            </a:r>
            <a:r>
              <a:rPr lang="es-ES_tradnl" sz="1600" dirty="0" err="1"/>
              <a:t>Theng</a:t>
            </a:r>
            <a:r>
              <a:rPr lang="es-ES_tradnl" sz="1600" dirty="0"/>
              <a:t>. Human </a:t>
            </a:r>
            <a:r>
              <a:rPr lang="es-ES_tradnl" sz="1600" dirty="0" err="1"/>
              <a:t>Activity</a:t>
            </a:r>
            <a:r>
              <a:rPr lang="es-ES_tradnl" sz="1600" dirty="0"/>
              <a:t> </a:t>
            </a:r>
            <a:r>
              <a:rPr lang="es-ES_tradnl" sz="1600" dirty="0" err="1"/>
              <a:t>Recognition</a:t>
            </a:r>
            <a:r>
              <a:rPr lang="es-ES_tradnl" sz="1600" dirty="0"/>
              <a:t>: A </a:t>
            </a:r>
            <a:r>
              <a:rPr lang="es-ES_tradnl" sz="1600" dirty="0" err="1"/>
              <a:t>Review</a:t>
            </a:r>
            <a:r>
              <a:rPr lang="es-ES_tradnl" sz="1600" dirty="0"/>
              <a:t>, </a:t>
            </a:r>
            <a:r>
              <a:rPr lang="es-ES_tradnl" sz="1600" dirty="0" smtClean="0"/>
              <a:t>International </a:t>
            </a:r>
            <a:r>
              <a:rPr lang="es-ES_tradnl" sz="1600" dirty="0" err="1"/>
              <a:t>Conference</a:t>
            </a:r>
            <a:r>
              <a:rPr lang="es-ES_tradnl" sz="1600" dirty="0"/>
              <a:t> </a:t>
            </a:r>
            <a:r>
              <a:rPr lang="es-ES_tradnl" sz="1600" dirty="0" err="1"/>
              <a:t>on</a:t>
            </a:r>
            <a:r>
              <a:rPr lang="es-ES_tradnl" sz="1600" dirty="0"/>
              <a:t> Control </a:t>
            </a:r>
            <a:r>
              <a:rPr lang="es-ES_tradnl" sz="1600" dirty="0" err="1"/>
              <a:t>System</a:t>
            </a:r>
            <a:r>
              <a:rPr lang="es-ES_tradnl" sz="1600" dirty="0"/>
              <a:t>, Computing and </a:t>
            </a:r>
            <a:r>
              <a:rPr lang="es-ES_tradnl" sz="1600" dirty="0" err="1"/>
              <a:t>Engineering</a:t>
            </a:r>
            <a:r>
              <a:rPr lang="es-ES_tradnl" sz="1600" dirty="0"/>
              <a:t>, 2014</a:t>
            </a:r>
            <a:endParaRPr lang="en-US" sz="1600" dirty="0"/>
          </a:p>
        </p:txBody>
      </p:sp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xmlns="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2867" y="3149600"/>
            <a:ext cx="4073435" cy="1928686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bstract background&#10;">
            <a:extLst>
              <a:ext uri="{FF2B5EF4-FFF2-40B4-BE49-F238E27FC236}">
                <a16:creationId xmlns:a16="http://schemas.microsoft.com/office/drawing/2014/main" xmlns="" id="{403E5740-1FF0-42AF-A459-70BE0BD24F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B7241-C2B7-4F61-A69C-236E16A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767" y="2133600"/>
            <a:ext cx="3453733" cy="2501900"/>
          </a:xfrm>
        </p:spPr>
        <p:txBody>
          <a:bodyPr anchor="ctr"/>
          <a:lstStyle/>
          <a:p>
            <a:r>
              <a:rPr lang="en-US" sz="3600" smtClean="0"/>
              <a:t>Marco metodol</a:t>
            </a:r>
            <a:r>
              <a:rPr lang="es-ES" sz="3600" smtClean="0"/>
              <a:t>ógico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9822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Desarrollo</a:t>
            </a:r>
            <a:endParaRPr lang="en-US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del </a:t>
            </a:r>
            <a:r>
              <a:rPr lang="en-US" dirty="0" err="1" smtClean="0"/>
              <a:t>flujo</a:t>
            </a:r>
            <a:r>
              <a:rPr lang="en-US" dirty="0" smtClean="0"/>
              <a:t> de </a:t>
            </a:r>
            <a:r>
              <a:rPr lang="en-US" dirty="0" err="1" smtClean="0"/>
              <a:t>trabajo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87FAD12-8FEF-41B8-B478-8793FF9B485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29693" y="2478388"/>
            <a:ext cx="1998452" cy="640080"/>
          </a:xfrm>
        </p:spPr>
        <p:txBody>
          <a:bodyPr>
            <a:normAutofit/>
          </a:bodyPr>
          <a:lstStyle/>
          <a:p>
            <a:r>
              <a:rPr lang="en-US" smtClean="0"/>
              <a:t>1. Extracci</a:t>
            </a:r>
            <a:r>
              <a:rPr lang="es-ES" smtClean="0"/>
              <a:t>ón de poses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8E5EEAD-1427-4576-B8F8-C485CAE758A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157263" y="2476112"/>
            <a:ext cx="2670048" cy="640080"/>
          </a:xfrm>
        </p:spPr>
        <p:txBody>
          <a:bodyPr>
            <a:noAutofit/>
          </a:bodyPr>
          <a:lstStyle/>
          <a:p>
            <a:r>
              <a:rPr lang="en-US" sz="2000" smtClean="0"/>
              <a:t>Diferentes</a:t>
            </a:r>
            <a:r>
              <a:rPr lang="en-US" sz="2000" dirty="0" smtClean="0"/>
              <a:t> </a:t>
            </a:r>
            <a:r>
              <a:rPr lang="en-US" sz="2000" dirty="0" err="1" smtClean="0"/>
              <a:t>estrategias</a:t>
            </a:r>
            <a:r>
              <a:rPr lang="en-US" sz="2000" dirty="0" smtClean="0"/>
              <a:t> para </a:t>
            </a:r>
            <a:r>
              <a:rPr lang="en-US" sz="2000" dirty="0" err="1" smtClean="0"/>
              <a:t>obtener</a:t>
            </a:r>
            <a:r>
              <a:rPr lang="en-US" sz="2000" dirty="0" smtClean="0"/>
              <a:t> poses </a:t>
            </a:r>
            <a:r>
              <a:rPr lang="en-US" sz="2000" dirty="0" err="1" smtClean="0"/>
              <a:t>humanas</a:t>
            </a:r>
            <a:r>
              <a:rPr lang="en-US" sz="2000" dirty="0" smtClean="0"/>
              <a:t> de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im</a:t>
            </a:r>
            <a:r>
              <a:rPr lang="es-ES" sz="2000" dirty="0" err="1" smtClean="0"/>
              <a:t>ágenes</a:t>
            </a:r>
            <a:r>
              <a:rPr lang="es-ES" sz="2000" dirty="0" smtClean="0"/>
              <a:t> de video.</a:t>
            </a:r>
            <a:endParaRPr lang="en-US" sz="2000" dirty="0" smtClean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214C1BB-D845-4DB6-B4FC-B7AD5F5E0C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153007" y="2476112"/>
            <a:ext cx="2112941" cy="509788"/>
          </a:xfrm>
        </p:spPr>
        <p:txBody>
          <a:bodyPr>
            <a:normAutofit/>
          </a:bodyPr>
          <a:lstStyle/>
          <a:p>
            <a:r>
              <a:rPr lang="en-US" smtClean="0"/>
              <a:t>3. Entrenamiento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9B92F0C-3A1D-438E-B581-C1A63389DAF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151324" y="2331740"/>
            <a:ext cx="2670048" cy="640080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Utilizaci</a:t>
            </a:r>
            <a:r>
              <a:rPr lang="es-ES" sz="2000" dirty="0" err="1" smtClean="0"/>
              <a:t>ón</a:t>
            </a:r>
            <a:r>
              <a:rPr lang="es-ES" sz="2000" dirty="0" smtClean="0"/>
              <a:t> de medidas angulares para el aprendizaje de la red neuronal.</a:t>
            </a:r>
            <a:endParaRPr lang="en-US" sz="20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57CA9C-196E-494C-85C7-9B4861053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50258" y="4089684"/>
            <a:ext cx="2006091" cy="64008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Obtenci</a:t>
            </a:r>
            <a:r>
              <a:rPr lang="es-ES" dirty="0" err="1" smtClean="0"/>
              <a:t>ón</a:t>
            </a:r>
            <a:r>
              <a:rPr lang="es-ES" dirty="0" smtClean="0"/>
              <a:t> de ángulos</a:t>
            </a:r>
            <a:endParaRPr lang="en-US" dirty="0"/>
          </a:p>
        </p:txBody>
      </p:sp>
      <p:pic>
        <p:nvPicPr>
          <p:cNvPr id="18" name="Picture Placeholder 17" descr="Microprocessor icon">
            <a:extLst>
              <a:ext uri="{FF2B5EF4-FFF2-40B4-BE49-F238E27FC236}">
                <a16:creationId xmlns:a16="http://schemas.microsoft.com/office/drawing/2014/main" xmlns="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329" r="1329"/>
          <a:stretch>
            <a:fillRect/>
          </a:stretch>
        </p:blipFill>
        <p:spPr>
          <a:xfrm>
            <a:off x="2343294" y="4006654"/>
            <a:ext cx="640080" cy="65836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E2783CF-764B-4358-9D88-FAC1CFEBE20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157263" y="3957592"/>
            <a:ext cx="2670048" cy="640080"/>
          </a:xfrm>
        </p:spPr>
        <p:txBody>
          <a:bodyPr>
            <a:noAutofit/>
          </a:bodyPr>
          <a:lstStyle/>
          <a:p>
            <a:r>
              <a:rPr lang="es-ES" sz="2000" dirty="0" smtClean="0"/>
              <a:t>Medición de ángulos formados entre las líneas formadas</a:t>
            </a:r>
            <a:r>
              <a:rPr lang="es-ES" sz="1200" dirty="0" smtClean="0"/>
              <a:t> </a:t>
            </a:r>
            <a:r>
              <a:rPr lang="es-ES" sz="2000" dirty="0" smtClean="0"/>
              <a:t>por los puntos relevantes de las extremidades.</a:t>
            </a:r>
            <a:endParaRPr lang="en-US" sz="20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D9ADD0F-E05E-4B0E-9D9D-545FD755D7AE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130247" y="3957592"/>
            <a:ext cx="1889718" cy="658368"/>
          </a:xfrm>
        </p:spPr>
        <p:txBody>
          <a:bodyPr>
            <a:normAutofit/>
          </a:bodyPr>
          <a:lstStyle/>
          <a:p>
            <a:r>
              <a:rPr lang="en-US" dirty="0"/>
              <a:t>4.</a:t>
            </a:r>
            <a:r>
              <a:rPr lang="en-US" dirty="0" smtClean="0"/>
              <a:t> </a:t>
            </a:r>
            <a:r>
              <a:rPr lang="en-US" dirty="0" err="1" smtClean="0"/>
              <a:t>Detecci</a:t>
            </a:r>
            <a:r>
              <a:rPr lang="es-ES" dirty="0" err="1" smtClean="0"/>
              <a:t>ón</a:t>
            </a:r>
            <a:r>
              <a:rPr lang="es-ES" dirty="0" smtClean="0"/>
              <a:t> de objetos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6EA4E1F-EF09-44AB-9483-363CF418AA99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151324" y="3900635"/>
            <a:ext cx="2670048" cy="1157747"/>
          </a:xfrm>
        </p:spPr>
        <p:txBody>
          <a:bodyPr>
            <a:noAutofit/>
          </a:bodyPr>
          <a:lstStyle/>
          <a:p>
            <a:r>
              <a:rPr lang="es-ES" sz="2000" smtClean="0"/>
              <a:t>Detección de armas utilizando un clasificador previamente entrenado.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Placeholder 17" descr="Microprocessor icon">
            <a:extLst>
              <a:ext uri="{FF2B5EF4-FFF2-40B4-BE49-F238E27FC236}">
                <a16:creationId xmlns:a16="http://schemas.microsoft.com/office/drawing/2014/main" xmlns="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329" r="1329"/>
          <a:stretch>
            <a:fillRect/>
          </a:stretch>
        </p:blipFill>
        <p:spPr>
          <a:xfrm>
            <a:off x="2328841" y="2453376"/>
            <a:ext cx="640080" cy="658368"/>
          </a:xfrm>
        </p:spPr>
      </p:pic>
      <p:pic>
        <p:nvPicPr>
          <p:cNvPr id="23" name="Picture Placeholder 17" descr="Microprocessor icon">
            <a:extLst>
              <a:ext uri="{FF2B5EF4-FFF2-40B4-BE49-F238E27FC236}">
                <a16:creationId xmlns:a16="http://schemas.microsoft.com/office/drawing/2014/main" xmlns="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329" r="1329"/>
          <a:stretch>
            <a:fillRect/>
          </a:stretch>
        </p:blipFill>
        <p:spPr>
          <a:xfrm>
            <a:off x="8266644" y="2331740"/>
            <a:ext cx="640080" cy="658368"/>
          </a:xfrm>
        </p:spPr>
      </p:pic>
      <p:pic>
        <p:nvPicPr>
          <p:cNvPr id="24" name="Picture Placeholder 17" descr="Microprocessor icon">
            <a:extLst>
              <a:ext uri="{FF2B5EF4-FFF2-40B4-BE49-F238E27FC236}">
                <a16:creationId xmlns:a16="http://schemas.microsoft.com/office/drawing/2014/main" xmlns="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329" r="1329"/>
          <a:stretch>
            <a:fillRect/>
          </a:stretch>
        </p:blipFill>
        <p:spPr>
          <a:xfrm>
            <a:off x="8322901" y="3900636"/>
            <a:ext cx="640080" cy="658368"/>
          </a:xfrm>
        </p:spPr>
      </p:pic>
    </p:spTree>
    <p:extLst>
      <p:ext uri="{BB962C8B-B14F-4D97-AF65-F5344CB8AC3E}">
        <p14:creationId xmlns:p14="http://schemas.microsoft.com/office/powerpoint/2010/main" val="2741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512283" cy="569086"/>
          </a:xfrm>
        </p:spPr>
        <p:txBody>
          <a:bodyPr>
            <a:normAutofit/>
          </a:bodyPr>
          <a:lstStyle/>
          <a:p>
            <a:r>
              <a:rPr lang="en-US"/>
              <a:t>1. Extracci</a:t>
            </a:r>
            <a:r>
              <a:rPr lang="es-ES"/>
              <a:t>ón de poses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4" name="Imagen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637856"/>
            <a:ext cx="5094218" cy="4064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00317" y="3063328"/>
            <a:ext cx="4452987" cy="1213056"/>
          </a:xfrm>
        </p:spPr>
        <p:txBody>
          <a:bodyPr>
            <a:noAutofit/>
          </a:bodyPr>
          <a:lstStyle/>
          <a:p>
            <a:r>
              <a:rPr lang="es-ES" sz="2000" dirty="0"/>
              <a:t>Objetivos:</a:t>
            </a:r>
          </a:p>
          <a:p>
            <a:pPr marL="285750" indent="-285750">
              <a:buFont typeface="Arial" charset="0"/>
              <a:buChar char="•"/>
            </a:pPr>
            <a:r>
              <a:rPr lang="es-ES" sz="2000" dirty="0" smtClean="0"/>
              <a:t>Encontrar puntos </a:t>
            </a:r>
            <a:r>
              <a:rPr lang="es-ES" sz="2000" dirty="0"/>
              <a:t>relevantes de la estructura del cuerpo humano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Unir los puntos con afinidad</a:t>
            </a:r>
            <a:endParaRPr lang="es-ES" sz="2000" dirty="0"/>
          </a:p>
          <a:p>
            <a:endParaRPr lang="es-ES_tradnl" sz="2000" dirty="0"/>
          </a:p>
          <a:p>
            <a:endParaRPr lang="es-ES_tradnl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571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7" y="707529"/>
            <a:ext cx="5474183" cy="569086"/>
          </a:xfrm>
        </p:spPr>
        <p:txBody>
          <a:bodyPr>
            <a:normAutofit/>
          </a:bodyPr>
          <a:lstStyle/>
          <a:p>
            <a:r>
              <a:rPr lang="en-US"/>
              <a:t>1. Extracci</a:t>
            </a:r>
            <a:r>
              <a:rPr lang="es-ES"/>
              <a:t>ón de poses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3135" y="1899413"/>
            <a:ext cx="4988265" cy="335787"/>
          </a:xfrm>
        </p:spPr>
        <p:txBody>
          <a:bodyPr>
            <a:normAutofit/>
          </a:bodyPr>
          <a:lstStyle/>
          <a:p>
            <a:r>
              <a:rPr lang="es-ES" smtClean="0"/>
              <a:t>a. Extractor de poses propio basado en HOG-SVM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63" y="2479267"/>
            <a:ext cx="4046737" cy="3400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58" y="2522111"/>
            <a:ext cx="3492500" cy="33147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239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Presentacion</Template>
  <TotalTime>0</TotalTime>
  <Words>1341</Words>
  <Application>Microsoft Macintosh PowerPoint</Application>
  <PresentationFormat>Widescreen</PresentationFormat>
  <Paragraphs>250</Paragraphs>
  <Slides>28</Slides>
  <Notes>21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Arial</vt:lpstr>
      <vt:lpstr>Tema de Office</vt:lpstr>
      <vt:lpstr>Entrenamiento de redes neuronales para la detección en tiempo real de amenazas y agresiones humanas en imágenes secuenciales</vt:lpstr>
      <vt:lpstr>Justificación</vt:lpstr>
      <vt:lpstr>Objetivo</vt:lpstr>
      <vt:lpstr>Objetivos</vt:lpstr>
      <vt:lpstr>Antecedentes</vt:lpstr>
      <vt:lpstr>Marco metodológico</vt:lpstr>
      <vt:lpstr>Desarrollo</vt:lpstr>
      <vt:lpstr>1. Extracción de poses</vt:lpstr>
      <vt:lpstr>1. Extracción de poses</vt:lpstr>
      <vt:lpstr>1. Extracción de poses</vt:lpstr>
      <vt:lpstr>1. Extracción de poses</vt:lpstr>
      <vt:lpstr>1. Extracción de poses</vt:lpstr>
      <vt:lpstr>2. Obtención de ángulos</vt:lpstr>
      <vt:lpstr>2. Obtención de ángulos</vt:lpstr>
      <vt:lpstr>3. Entrenamiento</vt:lpstr>
      <vt:lpstr>3. Entrenamiento</vt:lpstr>
      <vt:lpstr>3. Entrenamiento</vt:lpstr>
      <vt:lpstr>4. Detección de objetos</vt:lpstr>
      <vt:lpstr>Resultados</vt:lpstr>
      <vt:lpstr>Captura de ejemplo</vt:lpstr>
      <vt:lpstr>Videos de ejemplo</vt:lpstr>
      <vt:lpstr>Videos de ejemplo</vt:lpstr>
      <vt:lpstr>Videos de ejemplo</vt:lpstr>
      <vt:lpstr>Videos de ejemplo</vt:lpstr>
      <vt:lpstr>Videos de ejemplo</vt:lpstr>
      <vt:lpstr>Conclusión</vt:lpstr>
      <vt:lpstr>Trabajos a futuro</vt:lpstr>
      <vt:lpstr>¡Gracias!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Usuario de Microsoft Office</dc:creator>
  <cp:lastModifiedBy/>
  <cp:revision>1</cp:revision>
  <dcterms:created xsi:type="dcterms:W3CDTF">2019-07-31T02:30:05Z</dcterms:created>
  <dcterms:modified xsi:type="dcterms:W3CDTF">2019-08-29T20:32:25Z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